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tif" ContentType="image/t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90" r:id="rId2"/>
    <p:sldId id="256" r:id="rId3"/>
    <p:sldId id="293" r:id="rId4"/>
    <p:sldId id="294" r:id="rId5"/>
    <p:sldId id="297" r:id="rId6"/>
    <p:sldId id="257" r:id="rId7"/>
    <p:sldId id="258" r:id="rId8"/>
    <p:sldId id="259" r:id="rId9"/>
    <p:sldId id="261" r:id="rId10"/>
    <p:sldId id="262" r:id="rId11"/>
    <p:sldId id="263" r:id="rId12"/>
    <p:sldId id="264" r:id="rId13"/>
    <p:sldId id="265" r:id="rId14"/>
    <p:sldId id="266" r:id="rId15"/>
    <p:sldId id="267" r:id="rId16"/>
    <p:sldId id="268" r:id="rId17"/>
    <p:sldId id="260" r:id="rId18"/>
    <p:sldId id="289" r:id="rId19"/>
    <p:sldId id="270" r:id="rId20"/>
    <p:sldId id="271" r:id="rId21"/>
    <p:sldId id="272" r:id="rId22"/>
    <p:sldId id="273" r:id="rId23"/>
    <p:sldId id="274" r:id="rId24"/>
    <p:sldId id="275" r:id="rId25"/>
    <p:sldId id="276" r:id="rId26"/>
    <p:sldId id="279" r:id="rId27"/>
    <p:sldId id="278" r:id="rId28"/>
    <p:sldId id="280" r:id="rId29"/>
    <p:sldId id="298" r:id="rId30"/>
    <p:sldId id="299" r:id="rId31"/>
    <p:sldId id="282" r:id="rId32"/>
    <p:sldId id="300" r:id="rId33"/>
    <p:sldId id="285" r:id="rId34"/>
    <p:sldId id="286" r:id="rId35"/>
    <p:sldId id="287" r:id="rId36"/>
    <p:sldId id="288" r:id="rId37"/>
  </p:sldIdLst>
  <p:sldSz cx="9363075" cy="5257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228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457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685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9144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11430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1371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1600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1828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FFFF"/>
    <a:srgbClr val="CBFDFE"/>
    <a:srgbClr val="FFFCCC"/>
    <a:srgbClr val="DDDDAA"/>
    <a:srgbClr val="EBD7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D51ADE6A-740E-44AE-83CC-AE7238B6C88D}"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24"/>
  </p:normalViewPr>
  <p:slideViewPr>
    <p:cSldViewPr snapToGrid="0" snapToObjects="1">
      <p:cViewPr varScale="1">
        <p:scale>
          <a:sx n="139" d="100"/>
          <a:sy n="139" d="100"/>
        </p:scale>
        <p:origin x="74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4" name="Shape 144"/>
          <p:cNvSpPr>
            <a:spLocks noGrp="1" noRot="1" noChangeAspect="1"/>
          </p:cNvSpPr>
          <p:nvPr>
            <p:ph type="sldImg"/>
          </p:nvPr>
        </p:nvSpPr>
        <p:spPr>
          <a:xfrm>
            <a:off x="1143000" y="685800"/>
            <a:ext cx="4572000" cy="3429000"/>
          </a:xfrm>
          <a:prstGeom prst="rect">
            <a:avLst/>
          </a:prstGeom>
        </p:spPr>
        <p:txBody>
          <a:bodyPr/>
          <a:lstStyle/>
          <a:p>
            <a:endParaRPr/>
          </a:p>
        </p:txBody>
      </p:sp>
      <p:sp>
        <p:nvSpPr>
          <p:cNvPr id="145" name="Shape 14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546259471"/>
      </p:ext>
    </p:extLst>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Shape 469"/>
          <p:cNvSpPr>
            <a:spLocks noGrp="1" noRot="1" noChangeAspect="1"/>
          </p:cNvSpPr>
          <p:nvPr>
            <p:ph type="sldImg"/>
          </p:nvPr>
        </p:nvSpPr>
        <p:spPr>
          <a:xfrm>
            <a:off x="376238" y="685800"/>
            <a:ext cx="6105525" cy="3429000"/>
          </a:xfrm>
          <a:prstGeom prst="rect">
            <a:avLst/>
          </a:prstGeom>
        </p:spPr>
        <p:txBody>
          <a:bodyPr/>
          <a:lstStyle/>
          <a:p>
            <a:endParaRPr/>
          </a:p>
        </p:txBody>
      </p:sp>
      <p:sp>
        <p:nvSpPr>
          <p:cNvPr id="470" name="Shape 470"/>
          <p:cNvSpPr>
            <a:spLocks noGrp="1"/>
          </p:cNvSpPr>
          <p:nvPr>
            <p:ph type="body" sz="quarter" idx="1"/>
          </p:nvPr>
        </p:nvSpPr>
        <p:spPr>
          <a:prstGeom prst="rect">
            <a:avLst/>
          </a:prstGeom>
        </p:spPr>
        <p:txBody>
          <a:bodyPr/>
          <a:lstStyle>
            <a:lvl1pPr>
              <a:defRPr sz="1100"/>
            </a:lvl1pPr>
          </a:lstStyle>
          <a:p>
            <a:r>
              <a:t>[Leave this slide visible until presentation starts]</a:t>
            </a:r>
          </a:p>
        </p:txBody>
      </p:sp>
    </p:spTree>
    <p:extLst>
      <p:ext uri="{BB962C8B-B14F-4D97-AF65-F5344CB8AC3E}">
        <p14:creationId xmlns:p14="http://schemas.microsoft.com/office/powerpoint/2010/main" val="1134357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xfrm>
            <a:off x="376238" y="685800"/>
            <a:ext cx="6105525" cy="3429000"/>
          </a:xfrm>
          <a:prstGeom prst="rect">
            <a:avLst/>
          </a:prstGeom>
        </p:spPr>
        <p:txBody>
          <a:bodyPr/>
          <a:lstStyle/>
          <a:p>
            <a:endParaRPr/>
          </a:p>
        </p:txBody>
      </p:sp>
      <p:sp>
        <p:nvSpPr>
          <p:cNvPr id="235" name="Shape 235"/>
          <p:cNvSpPr>
            <a:spLocks noGrp="1"/>
          </p:cNvSpPr>
          <p:nvPr>
            <p:ph type="body" sz="quarter" idx="1"/>
          </p:nvPr>
        </p:nvSpPr>
        <p:spPr>
          <a:prstGeom prst="rect">
            <a:avLst/>
          </a:prstGeom>
        </p:spPr>
        <p:txBody>
          <a:bodyPr/>
          <a:lstStyle>
            <a:lvl1pPr defTabSz="914400">
              <a:defRPr sz="1100">
                <a:latin typeface="Helvetica Neue"/>
                <a:ea typeface="Helvetica Neue"/>
                <a:cs typeface="Helvetica Neue"/>
                <a:sym typeface="Helvetica Neue"/>
              </a:defRPr>
            </a:lvl1pPr>
          </a:lstStyle>
          <a:p>
            <a:r>
              <a:t>pregnancy test example?</a:t>
            </a:r>
          </a:p>
        </p:txBody>
      </p:sp>
    </p:spTree>
    <p:extLst>
      <p:ext uri="{BB962C8B-B14F-4D97-AF65-F5344CB8AC3E}">
        <p14:creationId xmlns:p14="http://schemas.microsoft.com/office/powerpoint/2010/main" val="1283316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tif"/></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6_Agenda">
    <p:bg>
      <p:bgPr>
        <a:solidFill>
          <a:srgbClr val="FFFFFF"/>
        </a:solidFill>
        <a:effectLst/>
      </p:bgPr>
    </p:bg>
    <p:spTree>
      <p:nvGrpSpPr>
        <p:cNvPr id="1" name=""/>
        <p:cNvGrpSpPr/>
        <p:nvPr/>
      </p:nvGrpSpPr>
      <p:grpSpPr>
        <a:xfrm>
          <a:off x="0" y="0"/>
          <a:ext cx="0" cy="0"/>
          <a:chOff x="0" y="0"/>
          <a:chExt cx="0" cy="0"/>
        </a:xfrm>
      </p:grpSpPr>
      <p:sp>
        <p:nvSpPr>
          <p:cNvPr id="103"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4"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5" name="Line"/>
          <p:cNvSpPr/>
          <p:nvPr/>
        </p:nvSpPr>
        <p:spPr>
          <a:xfrm flipH="1">
            <a:off x="454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6" name="Line"/>
          <p:cNvSpPr/>
          <p:nvPr/>
        </p:nvSpPr>
        <p:spPr>
          <a:xfrm>
            <a:off x="3386137" y="2085975"/>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7" name="Line"/>
          <p:cNvSpPr/>
          <p:nvPr/>
        </p:nvSpPr>
        <p:spPr>
          <a:xfrm flipH="1">
            <a:off x="454025" y="36576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8" name="Line"/>
          <p:cNvSpPr/>
          <p:nvPr/>
        </p:nvSpPr>
        <p:spPr>
          <a:xfrm flipH="1">
            <a:off x="3371850" y="3651250"/>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9"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7_Agenda">
    <p:bg>
      <p:bgPr>
        <a:solidFill>
          <a:srgbClr val="FFFFFF"/>
        </a:solidFill>
        <a:effectLst/>
      </p:bgPr>
    </p:bg>
    <p:spTree>
      <p:nvGrpSpPr>
        <p:cNvPr id="1" name=""/>
        <p:cNvGrpSpPr/>
        <p:nvPr/>
      </p:nvGrpSpPr>
      <p:grpSpPr>
        <a:xfrm>
          <a:off x="0" y="0"/>
          <a:ext cx="0" cy="0"/>
          <a:chOff x="0" y="0"/>
          <a:chExt cx="0" cy="0"/>
        </a:xfrm>
      </p:grpSpPr>
      <p:sp>
        <p:nvSpPr>
          <p:cNvPr id="11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8" name="Line"/>
          <p:cNvSpPr/>
          <p:nvPr/>
        </p:nvSpPr>
        <p:spPr>
          <a:xfrm flipH="1">
            <a:off x="6169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19" name="Line"/>
          <p:cNvSpPr/>
          <p:nvPr/>
        </p:nvSpPr>
        <p:spPr>
          <a:xfrm>
            <a:off x="476250" y="2082800"/>
            <a:ext cx="55006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20"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bg>
      <p:bgPr>
        <a:solidFill>
          <a:srgbClr val="FFFFFF"/>
        </a:solidFill>
        <a:effectLst/>
      </p:bgPr>
    </p:bg>
    <p:spTree>
      <p:nvGrpSpPr>
        <p:cNvPr id="1" name=""/>
        <p:cNvGrpSpPr/>
        <p:nvPr/>
      </p:nvGrpSpPr>
      <p:grpSpPr>
        <a:xfrm>
          <a:off x="0" y="0"/>
          <a:ext cx="0" cy="0"/>
          <a:chOff x="0" y="0"/>
          <a:chExt cx="0" cy="0"/>
        </a:xfrm>
      </p:grpSpPr>
      <p:sp>
        <p:nvSpPr>
          <p:cNvPr id="127" name="Title Text"/>
          <p:cNvSpPr txBox="1">
            <a:spLocks noGrp="1"/>
          </p:cNvSpPr>
          <p:nvPr>
            <p:ph type="title"/>
          </p:nvPr>
        </p:nvSpPr>
        <p:spPr>
          <a:xfrm>
            <a:off x="1860946" y="883146"/>
            <a:ext cx="5641183" cy="1779985"/>
          </a:xfrm>
          <a:prstGeom prst="rect">
            <a:avLst/>
          </a:prstGeom>
        </p:spPr>
        <p:txBody>
          <a:bodyPr lIns="27384" tIns="27384" rIns="27384" bIns="27384" anchor="b"/>
          <a:lstStyle>
            <a:lvl1pPr algn="ctr">
              <a:lnSpc>
                <a:spcPct val="100000"/>
              </a:lnSpc>
              <a:defRPr sz="4400" b="0">
                <a:solidFill>
                  <a:srgbClr val="000000"/>
                </a:solidFill>
                <a:uFillTx/>
                <a:latin typeface="+mn-lt"/>
                <a:ea typeface="+mn-ea"/>
                <a:cs typeface="+mn-cs"/>
                <a:sym typeface="Gill Sans"/>
              </a:defRPr>
            </a:lvl1pPr>
          </a:lstStyle>
          <a:p>
            <a:r>
              <a:t>Title Text</a:t>
            </a:r>
          </a:p>
        </p:txBody>
      </p:sp>
      <p:sp>
        <p:nvSpPr>
          <p:cNvPr id="128" name="Body Level One…"/>
          <p:cNvSpPr txBox="1">
            <a:spLocks noGrp="1"/>
          </p:cNvSpPr>
          <p:nvPr>
            <p:ph type="body" sz="quarter" idx="1"/>
          </p:nvPr>
        </p:nvSpPr>
        <p:spPr>
          <a:xfrm>
            <a:off x="1860946" y="2711053"/>
            <a:ext cx="5641183" cy="609303"/>
          </a:xfrm>
          <a:prstGeom prst="rect">
            <a:avLst/>
          </a:prstGeom>
        </p:spPr>
        <p:txBody>
          <a:bodyPr lIns="27384" tIns="27384" rIns="27384" bIns="27384"/>
          <a:lstStyle>
            <a:lvl1pPr marL="0" indent="0" algn="ctr">
              <a:lnSpc>
                <a:spcPct val="100000"/>
              </a:lnSpc>
              <a:defRPr sz="1800" b="0">
                <a:solidFill>
                  <a:srgbClr val="000000"/>
                </a:solidFill>
                <a:uFillTx/>
                <a:latin typeface="+mn-lt"/>
                <a:ea typeface="+mn-ea"/>
                <a:cs typeface="+mn-cs"/>
                <a:sym typeface="Gill Sans"/>
              </a:defRPr>
            </a:lvl1pPr>
            <a:lvl2pPr marL="0" indent="0" algn="ctr">
              <a:lnSpc>
                <a:spcPct val="100000"/>
              </a:lnSpc>
              <a:buClrTx/>
              <a:buSzTx/>
              <a:buFontTx/>
              <a:buNone/>
              <a:defRPr sz="1800" b="0">
                <a:solidFill>
                  <a:srgbClr val="000000"/>
                </a:solidFill>
                <a:uFillTx/>
                <a:latin typeface="+mn-lt"/>
                <a:ea typeface="+mn-ea"/>
                <a:cs typeface="+mn-cs"/>
                <a:sym typeface="Gill Sans"/>
              </a:defRPr>
            </a:lvl2pPr>
            <a:lvl3pPr marL="0" indent="0" algn="ctr">
              <a:lnSpc>
                <a:spcPct val="100000"/>
              </a:lnSpc>
              <a:buClrTx/>
              <a:buSzTx/>
              <a:buFontTx/>
              <a:buNone/>
              <a:defRPr sz="1800" b="0">
                <a:solidFill>
                  <a:srgbClr val="000000"/>
                </a:solidFill>
                <a:uFillTx/>
                <a:latin typeface="+mn-lt"/>
                <a:ea typeface="+mn-ea"/>
                <a:cs typeface="+mn-cs"/>
                <a:sym typeface="Gill Sans"/>
              </a:defRPr>
            </a:lvl3pPr>
            <a:lvl4pPr marL="0" indent="0" algn="ctr">
              <a:lnSpc>
                <a:spcPct val="100000"/>
              </a:lnSpc>
              <a:buClrTx/>
              <a:buSzTx/>
              <a:buFontTx/>
              <a:buNone/>
              <a:defRPr sz="1800" b="0">
                <a:solidFill>
                  <a:srgbClr val="000000"/>
                </a:solidFill>
                <a:uFillTx/>
                <a:latin typeface="+mn-lt"/>
                <a:ea typeface="+mn-ea"/>
                <a:cs typeface="+mn-cs"/>
                <a:sym typeface="Gill Sans"/>
              </a:defRPr>
            </a:lvl4pPr>
            <a:lvl5pPr marL="0" indent="0" algn="ctr">
              <a:lnSpc>
                <a:spcPct val="100000"/>
              </a:lnSpc>
              <a:buClrTx/>
              <a:buSzTx/>
              <a:buFontTx/>
              <a:buNone/>
              <a:defRPr sz="1800" b="0">
                <a:solidFill>
                  <a:srgbClr val="000000"/>
                </a:solidFill>
                <a:uFillTx/>
                <a:latin typeface="+mn-lt"/>
                <a:ea typeface="+mn-ea"/>
                <a:cs typeface="+mn-c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29" name="Slide Number"/>
          <p:cNvSpPr txBox="1">
            <a:spLocks noGrp="1"/>
          </p:cNvSpPr>
          <p:nvPr>
            <p:ph type="sldNum" sz="quarter" idx="2"/>
          </p:nvPr>
        </p:nvSpPr>
        <p:spPr>
          <a:xfrm>
            <a:off x="4580811" y="4990802"/>
            <a:ext cx="194607" cy="194470"/>
          </a:xfrm>
          <a:prstGeom prst="rect">
            <a:avLst/>
          </a:prstGeom>
        </p:spPr>
        <p:txBody>
          <a:bodyPr lIns="27384" tIns="27384" rIns="27384" bIns="27384"/>
          <a:lstStyle>
            <a:lvl1pPr>
              <a:defRPr sz="900">
                <a:uFillTx/>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and body">
    <p:bg>
      <p:bgPr>
        <a:solidFill>
          <a:srgbClr val="FFFFFF"/>
        </a:solidFill>
        <a:effectLst/>
      </p:bgPr>
    </p:bg>
    <p:spTree>
      <p:nvGrpSpPr>
        <p:cNvPr id="1" name=""/>
        <p:cNvGrpSpPr/>
        <p:nvPr/>
      </p:nvGrpSpPr>
      <p:grpSpPr>
        <a:xfrm>
          <a:off x="0" y="0"/>
          <a:ext cx="0" cy="0"/>
          <a:chOff x="0" y="0"/>
          <a:chExt cx="0" cy="0"/>
        </a:xfrm>
      </p:grpSpPr>
      <p:sp>
        <p:nvSpPr>
          <p:cNvPr id="136" name="Title Text"/>
          <p:cNvSpPr txBox="1">
            <a:spLocks noGrp="1"/>
          </p:cNvSpPr>
          <p:nvPr>
            <p:ph type="title"/>
          </p:nvPr>
        </p:nvSpPr>
        <p:spPr>
          <a:xfrm>
            <a:off x="326563" y="454914"/>
            <a:ext cx="8709949" cy="585428"/>
          </a:xfrm>
          <a:prstGeom prst="rect">
            <a:avLst/>
          </a:prstGeom>
        </p:spPr>
        <p:txBody>
          <a:bodyPr lIns="93456" tIns="93456" rIns="93456" bIns="93456">
            <a:normAutofit/>
          </a:bodyPr>
          <a:lstStyle>
            <a:lvl1pPr defTabSz="934719">
              <a:lnSpc>
                <a:spcPct val="100000"/>
              </a:lnSpc>
              <a:defRPr sz="2800" b="0">
                <a:solidFill>
                  <a:srgbClr val="000000"/>
                </a:solidFill>
                <a:uFillTx/>
                <a:latin typeface="Arial"/>
                <a:ea typeface="Arial"/>
                <a:cs typeface="Arial"/>
                <a:sym typeface="Arial"/>
              </a:defRPr>
            </a:lvl1pPr>
          </a:lstStyle>
          <a:p>
            <a:r>
              <a:t>Title Text</a:t>
            </a:r>
          </a:p>
        </p:txBody>
      </p:sp>
      <p:sp>
        <p:nvSpPr>
          <p:cNvPr id="137" name="Body Level One…"/>
          <p:cNvSpPr txBox="1">
            <a:spLocks noGrp="1"/>
          </p:cNvSpPr>
          <p:nvPr>
            <p:ph type="body" idx="1"/>
          </p:nvPr>
        </p:nvSpPr>
        <p:spPr>
          <a:xfrm>
            <a:off x="326563" y="1178085"/>
            <a:ext cx="8709949" cy="3492321"/>
          </a:xfrm>
          <a:prstGeom prst="rect">
            <a:avLst/>
          </a:prstGeom>
        </p:spPr>
        <p:txBody>
          <a:bodyPr lIns="93456" tIns="93456" rIns="93456" bIns="93456">
            <a:normAutofit/>
          </a:bodyPr>
          <a:lstStyle>
            <a:lvl1pPr marL="0" indent="0" defTabSz="934719">
              <a:lnSpc>
                <a:spcPct val="115000"/>
              </a:lnSpc>
              <a:spcBef>
                <a:spcPts val="1600"/>
              </a:spcBef>
              <a:buClr>
                <a:srgbClr val="595959"/>
              </a:buClr>
              <a:buSzPct val="100000"/>
              <a:buChar char="●"/>
              <a:defRPr sz="1800" b="0">
                <a:solidFill>
                  <a:srgbClr val="595959"/>
                </a:solidFill>
                <a:uFillTx/>
                <a:latin typeface="Arial"/>
                <a:ea typeface="Arial"/>
                <a:cs typeface="Arial"/>
                <a:sym typeface="Arial"/>
              </a:defRPr>
            </a:lvl1pPr>
            <a:lvl2pPr marL="0" indent="0" defTabSz="934719">
              <a:lnSpc>
                <a:spcPct val="115000"/>
              </a:lnSpc>
              <a:spcBef>
                <a:spcPts val="1600"/>
              </a:spcBef>
              <a:buClr>
                <a:srgbClr val="595959"/>
              </a:buClr>
              <a:buSzPct val="100000"/>
              <a:buFontTx/>
              <a:buChar char="○"/>
              <a:defRPr sz="1800" b="0">
                <a:solidFill>
                  <a:srgbClr val="595959"/>
                </a:solidFill>
                <a:uFillTx/>
                <a:latin typeface="Arial"/>
                <a:ea typeface="Arial"/>
                <a:cs typeface="Arial"/>
                <a:sym typeface="Arial"/>
              </a:defRPr>
            </a:lvl2pPr>
            <a:lvl3pPr marL="0" indent="0" defTabSz="934719">
              <a:lnSpc>
                <a:spcPct val="115000"/>
              </a:lnSpc>
              <a:spcBef>
                <a:spcPts val="1600"/>
              </a:spcBef>
              <a:buClr>
                <a:srgbClr val="595959"/>
              </a:buClr>
              <a:buSzPct val="100000"/>
              <a:buFontTx/>
              <a:buChar char="■"/>
              <a:defRPr sz="1800" b="0">
                <a:solidFill>
                  <a:srgbClr val="595959"/>
                </a:solidFill>
                <a:uFillTx/>
                <a:latin typeface="Arial"/>
                <a:ea typeface="Arial"/>
                <a:cs typeface="Arial"/>
                <a:sym typeface="Arial"/>
              </a:defRPr>
            </a:lvl3pPr>
            <a:lvl4pPr marL="0" indent="0" defTabSz="934719">
              <a:lnSpc>
                <a:spcPct val="115000"/>
              </a:lnSpc>
              <a:spcBef>
                <a:spcPts val="1600"/>
              </a:spcBef>
              <a:buClr>
                <a:srgbClr val="595959"/>
              </a:buClr>
              <a:buSzPct val="100000"/>
              <a:buFontTx/>
              <a:buChar char="●"/>
              <a:defRPr sz="1800" b="0">
                <a:solidFill>
                  <a:srgbClr val="595959"/>
                </a:solidFill>
                <a:uFillTx/>
                <a:latin typeface="Arial"/>
                <a:ea typeface="Arial"/>
                <a:cs typeface="Arial"/>
                <a:sym typeface="Arial"/>
              </a:defRPr>
            </a:lvl4pPr>
            <a:lvl5pPr marL="0" indent="0" defTabSz="934719">
              <a:lnSpc>
                <a:spcPct val="115000"/>
              </a:lnSpc>
              <a:spcBef>
                <a:spcPts val="1600"/>
              </a:spcBef>
              <a:buClr>
                <a:srgbClr val="595959"/>
              </a:buClr>
              <a:buSzPct val="100000"/>
              <a:buFontTx/>
              <a:buChar char="○"/>
              <a:defRPr sz="1800" b="0">
                <a:solidFill>
                  <a:srgbClr val="595959"/>
                </a:solidFill>
                <a:uFillTx/>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38" name="Slide Number"/>
          <p:cNvSpPr txBox="1">
            <a:spLocks noGrp="1"/>
          </p:cNvSpPr>
          <p:nvPr>
            <p:ph type="sldNum" sz="quarter" idx="2"/>
          </p:nvPr>
        </p:nvSpPr>
        <p:spPr>
          <a:xfrm>
            <a:off x="8668672" y="4775868"/>
            <a:ext cx="397382" cy="384298"/>
          </a:xfrm>
          <a:prstGeom prst="rect">
            <a:avLst/>
          </a:prstGeom>
        </p:spPr>
        <p:txBody>
          <a:bodyPr lIns="93456" tIns="93456" rIns="93456" bIns="93456" anchor="ctr"/>
          <a:lstStyle>
            <a:lvl1pPr algn="l" defTabSz="934719">
              <a:defRPr sz="1400" b="0">
                <a:uFillTx/>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Agenda">
    <p:bg>
      <p:bgPr>
        <a:solidFill>
          <a:srgbClr val="FFFFFF"/>
        </a:solidFill>
        <a:effectLst/>
      </p:bgPr>
    </p:bg>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_Title">
    <p:spTree>
      <p:nvGrpSpPr>
        <p:cNvPr id="1" name=""/>
        <p:cNvGrpSpPr/>
        <p:nvPr/>
      </p:nvGrpSpPr>
      <p:grpSpPr>
        <a:xfrm>
          <a:off x="0" y="0"/>
          <a:ext cx="0" cy="0"/>
          <a:chOff x="0" y="0"/>
          <a:chExt cx="0" cy="0"/>
        </a:xfrm>
      </p:grpSpPr>
      <p:pic>
        <p:nvPicPr>
          <p:cNvPr id="27" name="image.png" descr="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2_Title">
    <p:spTree>
      <p:nvGrpSpPr>
        <p:cNvPr id="1" name=""/>
        <p:cNvGrpSpPr/>
        <p:nvPr/>
      </p:nvGrpSpPr>
      <p:grpSpPr>
        <a:xfrm>
          <a:off x="0" y="0"/>
          <a:ext cx="0" cy="0"/>
          <a:chOff x="0" y="0"/>
          <a:chExt cx="0" cy="0"/>
        </a:xfrm>
      </p:grpSpPr>
      <p:sp>
        <p:nvSpPr>
          <p:cNvPr id="35" name="Slide Number"/>
          <p:cNvSpPr txBox="1">
            <a:spLocks noGrp="1"/>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1_Agenda">
    <p:bg>
      <p:bgPr>
        <a:solidFill>
          <a:srgbClr val="FFFFFF"/>
        </a:solidFill>
        <a:effectLst/>
      </p:bgPr>
    </p:bg>
    <p:spTree>
      <p:nvGrpSpPr>
        <p:cNvPr id="1" name=""/>
        <p:cNvGrpSpPr/>
        <p:nvPr/>
      </p:nvGrpSpPr>
      <p:grpSpPr>
        <a:xfrm>
          <a:off x="0" y="0"/>
          <a:ext cx="0" cy="0"/>
          <a:chOff x="0" y="0"/>
          <a:chExt cx="0" cy="0"/>
        </a:xfrm>
      </p:grpSpPr>
      <p:sp>
        <p:nvSpPr>
          <p:cNvPr id="4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 name="Slide Number"/>
          <p:cNvSpPr txBox="1">
            <a:spLocks noGrp="1"/>
          </p:cNvSpPr>
          <p:nvPr>
            <p:ph type="sldNum" sz="quarter" idx="2"/>
          </p:nvPr>
        </p:nvSpPr>
        <p:spPr>
          <a:xfrm>
            <a:off x="8599785" y="514350"/>
            <a:ext cx="355005" cy="342901"/>
          </a:xfrm>
          <a:prstGeom prst="rect">
            <a:avLst/>
          </a:prstGeom>
        </p:spPr>
        <p:txBody>
          <a:bodyPr lIns="0" tIns="0" rIns="0" bIns="0" anchor="ctr"/>
          <a:lstStyle>
            <a:lvl1pPr>
              <a:defRPr>
                <a:latin typeface="Trebuchet MS"/>
                <a:ea typeface="Trebuchet MS"/>
                <a:cs typeface="Trebuchet MS"/>
                <a:sym typeface="Trebuchet MS"/>
              </a:defRPr>
            </a:lvl1pPr>
          </a:lstStyle>
          <a:p>
            <a:fld id="{86CB4B4D-7CA3-9044-876B-883B54F8677D}" type="slidenum">
              <a:t>‹#›</a:t>
            </a:fld>
            <a:endParaRPr/>
          </a:p>
        </p:txBody>
      </p:sp>
      <p:sp>
        <p:nvSpPr>
          <p:cNvPr id="47" name="Title Text"/>
          <p:cNvSpPr txBox="1">
            <a:spLocks noGrp="1"/>
          </p:cNvSpPr>
          <p:nvPr>
            <p:ph type="title"/>
          </p:nvPr>
        </p:nvSpPr>
        <p:spPr>
          <a:xfrm>
            <a:off x="468153" y="505195"/>
            <a:ext cx="7874121" cy="1016266"/>
          </a:xfrm>
          <a:prstGeom prst="rect">
            <a:avLst/>
          </a:prstGeom>
        </p:spPr>
        <p:txBody>
          <a:bodyPr/>
          <a:lstStyle>
            <a:lvl1pPr>
              <a:lnSpc>
                <a:spcPts val="2300"/>
              </a:lnSpc>
              <a:defRPr sz="2300">
                <a:solidFill>
                  <a:srgbClr val="000000"/>
                </a:solidFill>
                <a:uFill>
                  <a:solidFill>
                    <a:srgbClr val="000000"/>
                  </a:solidFill>
                </a:uFill>
              </a:defRPr>
            </a:lvl1pPr>
          </a:lstStyle>
          <a:p>
            <a:r>
              <a:t>Title Text</a:t>
            </a:r>
          </a:p>
        </p:txBody>
      </p:sp>
      <p:sp>
        <p:nvSpPr>
          <p:cNvPr id="48" name="Body Level One…"/>
          <p:cNvSpPr txBox="1">
            <a:spLocks noGrp="1"/>
          </p:cNvSpPr>
          <p:nvPr>
            <p:ph type="body" idx="1"/>
          </p:nvPr>
        </p:nvSpPr>
        <p:spPr>
          <a:xfrm>
            <a:off x="468153" y="983297"/>
            <a:ext cx="8426769" cy="4030980"/>
          </a:xfrm>
          <a:prstGeom prst="rect">
            <a:avLst/>
          </a:prstGeom>
        </p:spPr>
        <p:txBody>
          <a:bodyPr/>
          <a:lstStyle>
            <a:lvl1pPr marL="186689" indent="-146050">
              <a:lnSpc>
                <a:spcPts val="2400"/>
              </a:lnSpc>
              <a:buClr>
                <a:srgbClr val="000000"/>
              </a:buClr>
              <a:buSzPct val="69000"/>
              <a:buFont typeface="Lucida Grande"/>
              <a:buChar char="‣"/>
              <a:defRPr sz="2000">
                <a:solidFill>
                  <a:srgbClr val="000000"/>
                </a:solidFill>
                <a:uFill>
                  <a:solidFill>
                    <a:srgbClr val="000000"/>
                  </a:solidFill>
                </a:uFill>
              </a:defRPr>
            </a:lvl1pPr>
            <a:lvl2pPr>
              <a:lnSpc>
                <a:spcPts val="2400"/>
              </a:lnSpc>
              <a:buClr>
                <a:srgbClr val="000000"/>
              </a:buClr>
              <a:defRPr sz="2000">
                <a:solidFill>
                  <a:srgbClr val="000000"/>
                </a:solidFill>
                <a:uFill>
                  <a:solidFill>
                    <a:srgbClr val="000000"/>
                  </a:solidFill>
                </a:uFill>
              </a:defRPr>
            </a:lvl2pPr>
            <a:lvl3pPr>
              <a:lnSpc>
                <a:spcPts val="2400"/>
              </a:lnSpc>
              <a:buClr>
                <a:srgbClr val="000000"/>
              </a:buClr>
              <a:defRPr sz="2000">
                <a:solidFill>
                  <a:srgbClr val="000000"/>
                </a:solidFill>
                <a:uFill>
                  <a:solidFill>
                    <a:srgbClr val="000000"/>
                  </a:solidFill>
                </a:uFill>
              </a:defRPr>
            </a:lvl3pPr>
            <a:lvl4pPr>
              <a:lnSpc>
                <a:spcPts val="2400"/>
              </a:lnSpc>
              <a:buClr>
                <a:srgbClr val="000000"/>
              </a:buClr>
              <a:defRPr sz="2000">
                <a:solidFill>
                  <a:srgbClr val="000000"/>
                </a:solidFill>
                <a:uFill>
                  <a:solidFill>
                    <a:srgbClr val="000000"/>
                  </a:solidFill>
                </a:uFill>
              </a:defRPr>
            </a:lvl4pPr>
            <a:lvl5pPr>
              <a:lnSpc>
                <a:spcPts val="2400"/>
              </a:lnSpc>
              <a:buClr>
                <a:srgbClr val="000000"/>
              </a:buClr>
              <a:defRPr sz="2000">
                <a:solidFill>
                  <a:srgbClr val="000000"/>
                </a:solidFill>
                <a:uFill>
                  <a:solidFill>
                    <a:srgbClr val="000000"/>
                  </a:solidFill>
                </a:u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2_Agenda">
    <p:bg>
      <p:bgPr>
        <a:solidFill>
          <a:srgbClr val="FFFFFF"/>
        </a:solidFill>
        <a:effectLst/>
      </p:bgPr>
    </p:bg>
    <p:spTree>
      <p:nvGrpSpPr>
        <p:cNvPr id="1" name=""/>
        <p:cNvGrpSpPr/>
        <p:nvPr/>
      </p:nvGrpSpPr>
      <p:grpSpPr>
        <a:xfrm>
          <a:off x="0" y="0"/>
          <a:ext cx="0" cy="0"/>
          <a:chOff x="0" y="0"/>
          <a:chExt cx="0" cy="0"/>
        </a:xfrm>
      </p:grpSpPr>
      <p:sp>
        <p:nvSpPr>
          <p:cNvPr id="55"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6"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59" name="image.tiff" descr="image.tiff"/>
          <p:cNvPicPr>
            <a:picLocks/>
          </p:cNvPicPr>
          <p:nvPr/>
        </p:nvPicPr>
        <p:blipFill>
          <a:blip r:embed="rId2">
            <a:extLst/>
          </a:blip>
          <a:stretch>
            <a:fillRect/>
          </a:stretch>
        </p:blipFill>
        <p:spPr>
          <a:xfrm>
            <a:off x="2444750" y="1104900"/>
            <a:ext cx="4522788" cy="3665538"/>
          </a:xfrm>
          <a:prstGeom prst="rect">
            <a:avLst/>
          </a:prstGeom>
          <a:ln w="12700">
            <a:miter lim="400000"/>
          </a:ln>
        </p:spPr>
      </p:pic>
      <p:sp>
        <p:nvSpPr>
          <p:cNvPr id="60"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3_Agenda">
    <p:bg>
      <p:bgPr>
        <a:solidFill>
          <a:srgbClr val="FFFFFF"/>
        </a:solidFill>
        <a:effectLst/>
      </p:bgPr>
    </p:bg>
    <p:spTree>
      <p:nvGrpSpPr>
        <p:cNvPr id="1" name=""/>
        <p:cNvGrpSpPr/>
        <p:nvPr/>
      </p:nvGrpSpPr>
      <p:grpSpPr>
        <a:xfrm>
          <a:off x="0" y="0"/>
          <a:ext cx="0" cy="0"/>
          <a:chOff x="0" y="0"/>
          <a:chExt cx="0" cy="0"/>
        </a:xfrm>
      </p:grpSpPr>
      <p:sp>
        <p:nvSpPr>
          <p:cNvPr id="6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69" name="image.tiff" descr="image.tiff"/>
          <p:cNvPicPr>
            <a:picLocks/>
          </p:cNvPicPr>
          <p:nvPr/>
        </p:nvPicPr>
        <p:blipFill>
          <a:blip r:embed="rId2">
            <a:extLst/>
          </a:blip>
          <a:stretch>
            <a:fillRect/>
          </a:stretch>
        </p:blipFill>
        <p:spPr>
          <a:xfrm>
            <a:off x="2017712" y="1111250"/>
            <a:ext cx="5259388" cy="3683000"/>
          </a:xfrm>
          <a:prstGeom prst="rect">
            <a:avLst/>
          </a:prstGeom>
          <a:ln w="12700">
            <a:miter lim="400000"/>
          </a:ln>
        </p:spPr>
      </p:pic>
      <p:sp>
        <p:nvSpPr>
          <p:cNvPr id="70"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1"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2"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4_Agenda">
    <p:bg>
      <p:bgPr>
        <a:solidFill>
          <a:srgbClr val="FFFFFF"/>
        </a:solidFill>
        <a:effectLst/>
      </p:bgPr>
    </p:bg>
    <p:spTree>
      <p:nvGrpSpPr>
        <p:cNvPr id="1" name=""/>
        <p:cNvGrpSpPr/>
        <p:nvPr/>
      </p:nvGrpSpPr>
      <p:grpSpPr>
        <a:xfrm>
          <a:off x="0" y="0"/>
          <a:ext cx="0" cy="0"/>
          <a:chOff x="0" y="0"/>
          <a:chExt cx="0" cy="0"/>
        </a:xfrm>
      </p:grpSpPr>
      <p:sp>
        <p:nvSpPr>
          <p:cNvPr id="79"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0"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81" name="image.tiff" descr="image.tiff"/>
          <p:cNvPicPr>
            <a:picLocks/>
          </p:cNvPicPr>
          <p:nvPr/>
        </p:nvPicPr>
        <p:blipFill>
          <a:blip r:embed="rId2">
            <a:extLst/>
          </a:blip>
          <a:stretch>
            <a:fillRect/>
          </a:stretch>
        </p:blipFill>
        <p:spPr>
          <a:xfrm>
            <a:off x="2322512" y="1136650"/>
            <a:ext cx="4862513" cy="3808413"/>
          </a:xfrm>
          <a:prstGeom prst="rect">
            <a:avLst/>
          </a:prstGeom>
          <a:ln w="12700">
            <a:miter lim="400000"/>
          </a:ln>
        </p:spPr>
      </p:pic>
      <p:sp>
        <p:nvSpPr>
          <p:cNvPr id="8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4"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5_Agenda">
    <p:bg>
      <p:bgPr>
        <a:solidFill>
          <a:srgbClr val="FFFFFF"/>
        </a:solidFill>
        <a:effectLst/>
      </p:bgPr>
    </p:bg>
    <p:spTree>
      <p:nvGrpSpPr>
        <p:cNvPr id="1" name=""/>
        <p:cNvGrpSpPr/>
        <p:nvPr/>
      </p:nvGrpSpPr>
      <p:grpSpPr>
        <a:xfrm>
          <a:off x="0" y="0"/>
          <a:ext cx="0" cy="0"/>
          <a:chOff x="0" y="0"/>
          <a:chExt cx="0" cy="0"/>
        </a:xfrm>
      </p:grpSpPr>
      <p:sp>
        <p:nvSpPr>
          <p:cNvPr id="91"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2"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93" name="image.tiff" descr="image.tiff"/>
          <p:cNvPicPr>
            <a:picLocks/>
          </p:cNvPicPr>
          <p:nvPr/>
        </p:nvPicPr>
        <p:blipFill>
          <a:blip r:embed="rId2">
            <a:extLst/>
          </a:blip>
          <a:srcRect t="2653" b="9072"/>
          <a:stretch>
            <a:fillRect/>
          </a:stretch>
        </p:blipFill>
        <p:spPr>
          <a:xfrm>
            <a:off x="719137" y="1049337"/>
            <a:ext cx="7586663" cy="3873501"/>
          </a:xfrm>
          <a:prstGeom prst="rect">
            <a:avLst/>
          </a:prstGeom>
          <a:ln w="12700">
            <a:miter lim="400000"/>
          </a:ln>
        </p:spPr>
      </p:pic>
      <p:sp>
        <p:nvSpPr>
          <p:cNvPr id="9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6"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 name="Title Text"/>
          <p:cNvSpPr txBox="1">
            <a:spLocks noGrp="1"/>
          </p:cNvSpPr>
          <p:nvPr>
            <p:ph type="title"/>
          </p:nvPr>
        </p:nvSpPr>
        <p:spPr>
          <a:xfrm>
            <a:off x="468153" y="210555"/>
            <a:ext cx="8426769" cy="1016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r>
              <a:t>Title Text</a:t>
            </a:r>
          </a:p>
        </p:txBody>
      </p:sp>
      <p:sp>
        <p:nvSpPr>
          <p:cNvPr id="5" name="Body Level One…"/>
          <p:cNvSpPr txBox="1">
            <a:spLocks noGrp="1"/>
          </p:cNvSpPr>
          <p:nvPr>
            <p:ph type="body" idx="1"/>
          </p:nvPr>
        </p:nvSpPr>
        <p:spPr>
          <a:xfrm>
            <a:off x="468153" y="1226819"/>
            <a:ext cx="8426769" cy="40309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2pPr>
              <a:buClr>
                <a:srgbClr val="FFFFFF"/>
              </a:buClr>
              <a:buFont typeface="Lucida Grande"/>
              <a:buChar char="‣"/>
            </a:lvl2pPr>
            <a:lvl3pPr>
              <a:buClr>
                <a:srgbClr val="FFFFFF"/>
              </a:buClr>
              <a:buFont typeface="Lucida Grande"/>
              <a:buChar char="‣"/>
            </a:lvl3pPr>
            <a:lvl4pPr>
              <a:buClr>
                <a:srgbClr val="FFFFFF"/>
              </a:buClr>
              <a:buFont typeface="Lucida Grande"/>
              <a:buChar char="‣"/>
            </a:lvl4pPr>
            <a:lvl5pPr>
              <a:buClr>
                <a:srgbClr val="FFFFFF"/>
              </a:buClr>
              <a:buFont typeface="Lucida Grande"/>
              <a:buChar char="‣"/>
            </a:lvl5pPr>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4461935" y="4787900"/>
            <a:ext cx="439205" cy="457200"/>
          </a:xfrm>
          <a:prstGeom prst="rect">
            <a:avLst/>
          </a:prstGeom>
          <a:ln w="12700">
            <a:miter lim="400000"/>
          </a:ln>
        </p:spPr>
        <p:txBody>
          <a:bodyPr wrap="none" lIns="50800" tIns="50800" rIns="50800" bIns="50800">
            <a:spAutoFit/>
          </a:body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1pPr>
      <a:lvl2pPr marL="0" marR="0" indent="228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2pPr>
      <a:lvl3pPr marL="0" marR="0" indent="457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3pPr>
      <a:lvl4pPr marL="0" marR="0" indent="685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4pPr>
      <a:lvl5pPr marL="0" marR="0" indent="9144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5pPr>
      <a:lvl6pPr marL="0" marR="0" indent="11430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6pPr>
      <a:lvl7pPr marL="0" marR="0" indent="1371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7pPr>
      <a:lvl8pPr marL="0" marR="0" indent="1600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8pPr>
      <a:lvl9pPr marL="0" marR="0" indent="1828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9pPr>
    </p:titleStyle>
    <p:bodyStyle>
      <a:lvl1pPr marL="383540" marR="0" indent="-383540" algn="l" defTabSz="584200" latinLnBrk="0">
        <a:lnSpc>
          <a:spcPts val="2500"/>
        </a:lnSpc>
        <a:spcBef>
          <a:spcPts val="0"/>
        </a:spcBef>
        <a:spcAft>
          <a:spcPts val="0"/>
        </a:spcAft>
        <a:buClrTx/>
        <a:buSzTx/>
        <a:buFontTx/>
        <a:buNone/>
        <a:tabLst/>
        <a:defRPr sz="2200" b="1" i="0" u="none" strike="noStrike" cap="none" spc="0" baseline="0">
          <a:ln>
            <a:noFill/>
          </a:ln>
          <a:solidFill>
            <a:srgbClr val="FFFFFF"/>
          </a:solidFill>
          <a:uFill>
            <a:solidFill>
              <a:srgbClr val="FFFFFF"/>
            </a:solidFill>
          </a:uFill>
          <a:latin typeface="+mj-lt"/>
          <a:ea typeface="+mj-ea"/>
          <a:cs typeface="+mj-cs"/>
          <a:sym typeface="Helvetica"/>
        </a:defRPr>
      </a:lvl1pPr>
      <a:lvl2pPr marL="3327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2pPr>
      <a:lvl3pPr marL="4787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3pPr>
      <a:lvl4pPr marL="6248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4pPr>
      <a:lvl5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5pPr>
      <a:lvl6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6pPr>
      <a:lvl7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7pPr>
      <a:lvl8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8pPr>
      <a:lvl9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9pPr>
    </p:bodyStyle>
    <p:otherStyle>
      <a:lvl1pPr marL="0" marR="0" indent="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1pPr>
      <a:lvl2pPr marL="0" marR="0" indent="2286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2pPr>
      <a:lvl3pPr marL="0" marR="0" indent="4572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3pPr>
      <a:lvl4pPr marL="0" marR="0" indent="6858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4pPr>
      <a:lvl5pPr marL="0" marR="0" indent="9144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5pPr>
      <a:lvl6pPr marL="0" marR="0" indent="11430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6pPr>
      <a:lvl7pPr marL="0" marR="0" indent="13716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7pPr>
      <a:lvl8pPr marL="0" marR="0" indent="16002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8pPr>
      <a:lvl9pPr marL="0" marR="0" indent="18288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13.xml"/><Relationship Id="rId2" Type="http://schemas.openxmlformats.org/officeDocument/2006/relationships/image" Target="../media/image17.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png"/><Relationship Id="rId3" Type="http://schemas.openxmlformats.org/officeDocument/2006/relationships/image" Target="../media/image23.t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scikit-learn.org/stable/modules/generated/sklearn.linear_model.LogisticRegression.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jpeg"/><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tiff"/></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6.tif"/><Relationship Id="rId1" Type="http://schemas.openxmlformats.org/officeDocument/2006/relationships/slideLayout" Target="../slideLayouts/slideLayout1.xml"/><Relationship Id="rId2" Type="http://schemas.openxmlformats.org/officeDocument/2006/relationships/image" Target="../media/image25.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t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jpeg"/><Relationship Id="rId3"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la3q9d7AKQ" TargetMode="External"/><Relationship Id="rId4" Type="http://schemas.openxmlformats.org/officeDocument/2006/relationships/hyperlink" Target="http://www.ats.ucla.edu/stat/mult_pkg/faq/general/odds_ratio.htm" TargetMode="External"/><Relationship Id="rId1" Type="http://schemas.openxmlformats.org/officeDocument/2006/relationships/slideLayout" Target="../slideLayouts/slideLayout4.xml"/><Relationship Id="rId2" Type="http://schemas.openxmlformats.org/officeDocument/2006/relationships/hyperlink" Target="https://github.com/nborwankar/LearnDataScience"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https://www.youtube.com/watch?v=PmKOOGVRsmc" TargetMode="External"/><Relationship Id="rId4" Type="http://schemas.openxmlformats.org/officeDocument/2006/relationships/image" Target="../media/image28.tif"/><Relationship Id="rId1" Type="http://schemas.openxmlformats.org/officeDocument/2006/relationships/slideLayout" Target="../slideLayouts/slideLayout4.xml"/><Relationship Id="rId2" Type="http://schemas.openxmlformats.org/officeDocument/2006/relationships/hyperlink" Target="https://www.youtube.com/watch?v=CmEqvD_ov2o"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5" name="Shape 261" descr="Shape 261"/>
          <p:cNvPicPr>
            <a:picLocks noChangeAspect="1"/>
          </p:cNvPicPr>
          <p:nvPr/>
        </p:nvPicPr>
        <p:blipFill>
          <a:blip r:embed="rId3">
            <a:extLst/>
          </a:blip>
          <a:stretch>
            <a:fillRect/>
          </a:stretch>
        </p:blipFill>
        <p:spPr>
          <a:xfrm>
            <a:off x="7938" y="0"/>
            <a:ext cx="9347200" cy="5257800"/>
          </a:xfrm>
          <a:prstGeom prst="rect">
            <a:avLst/>
          </a:prstGeom>
          <a:ln w="12700">
            <a:miter lim="400000"/>
          </a:ln>
        </p:spPr>
      </p:pic>
      <p:sp>
        <p:nvSpPr>
          <p:cNvPr id="466" name="Shape 262"/>
          <p:cNvSpPr txBox="1">
            <a:spLocks noGrp="1"/>
          </p:cNvSpPr>
          <p:nvPr>
            <p:ph type="title"/>
          </p:nvPr>
        </p:nvSpPr>
        <p:spPr>
          <a:xfrm>
            <a:off x="1538957" y="615398"/>
            <a:ext cx="5781282" cy="612107"/>
          </a:xfrm>
          <a:prstGeom prst="rect">
            <a:avLst/>
          </a:prstGeom>
        </p:spPr>
        <p:txBody>
          <a:bodyPr>
            <a:normAutofit/>
          </a:bodyPr>
          <a:lstStyle>
            <a:lvl1pPr algn="l" defTabSz="850391">
              <a:defRPr sz="2790" b="1">
                <a:latin typeface="Proxima Nova"/>
                <a:ea typeface="Proxima Nova"/>
                <a:cs typeface="Proxima Nova"/>
                <a:sym typeface="Proxima Nova"/>
              </a:defRPr>
            </a:lvl1pPr>
          </a:lstStyle>
          <a:p>
            <a:r>
              <a:t>Welcome to General Assembly</a:t>
            </a:r>
          </a:p>
        </p:txBody>
      </p:sp>
      <p:sp>
        <p:nvSpPr>
          <p:cNvPr id="467" name="Shape 263"/>
          <p:cNvSpPr txBox="1">
            <a:spLocks noGrp="1"/>
          </p:cNvSpPr>
          <p:nvPr>
            <p:ph type="body" sz="half" idx="1"/>
          </p:nvPr>
        </p:nvSpPr>
        <p:spPr>
          <a:xfrm>
            <a:off x="12373" y="4300948"/>
            <a:ext cx="5781282" cy="1158459"/>
          </a:xfrm>
          <a:prstGeom prst="rect">
            <a:avLst/>
          </a:prstGeom>
        </p:spPr>
        <p:txBody>
          <a:bodyPr/>
          <a:lstStyle/>
          <a:p>
            <a:pPr algn="l"/>
            <a:endParaRPr sz="1840" dirty="0">
              <a:latin typeface="Proxima Nova"/>
              <a:ea typeface="Proxima Nova"/>
              <a:cs typeface="Proxima Nova"/>
              <a:sym typeface="Proxima Nova"/>
            </a:endParaRPr>
          </a:p>
          <a:p>
            <a:pPr algn="l">
              <a:defRPr sz="1800" b="1">
                <a:solidFill>
                  <a:srgbClr val="000000"/>
                </a:solidFill>
                <a:latin typeface="Proxima Nova"/>
                <a:ea typeface="Proxima Nova"/>
                <a:cs typeface="Proxima Nova"/>
                <a:sym typeface="Proxima Nova"/>
              </a:defRPr>
            </a:pPr>
            <a:r>
              <a:rPr dirty="0"/>
              <a:t>WiFi 	</a:t>
            </a:r>
            <a:r>
              <a:rPr lang="en-GB" dirty="0" smtClean="0"/>
              <a:t>  </a:t>
            </a:r>
            <a:r>
              <a:rPr b="0" dirty="0" smtClean="0"/>
              <a:t>GA </a:t>
            </a:r>
            <a:r>
              <a:rPr b="0" dirty="0"/>
              <a:t>Guest	 </a:t>
            </a:r>
          </a:p>
          <a:p>
            <a:pPr algn="l">
              <a:defRPr sz="1800" b="1">
                <a:solidFill>
                  <a:srgbClr val="000000"/>
                </a:solidFill>
                <a:latin typeface="Proxima Nova"/>
                <a:ea typeface="Proxima Nova"/>
                <a:cs typeface="Proxima Nova"/>
                <a:sym typeface="Proxima Nova"/>
              </a:defRPr>
            </a:pPr>
            <a:r>
              <a:rPr dirty="0" smtClean="0"/>
              <a:t>Passwor</a:t>
            </a:r>
            <a:r>
              <a:rPr lang="en-GB" dirty="0" smtClean="0"/>
              <a:t>d  </a:t>
            </a:r>
            <a:r>
              <a:rPr b="0" dirty="0" smtClean="0"/>
              <a:t>yellowpencil</a:t>
            </a:r>
            <a:endParaRPr b="0" dirty="0"/>
          </a:p>
        </p:txBody>
      </p:sp>
      <p:sp>
        <p:nvSpPr>
          <p:cNvPr id="468" name="Shape 264"/>
          <p:cNvSpPr txBox="1">
            <a:spLocks noGrp="1"/>
          </p:cNvSpPr>
          <p:nvPr>
            <p:ph type="sldNum" sz="quarter" idx="2"/>
          </p:nvPr>
        </p:nvSpPr>
        <p:spPr>
          <a:xfrm>
            <a:off x="8897951" y="4791045"/>
            <a:ext cx="391133" cy="353943"/>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a:t>
            </a:fld>
            <a:endParaRPr/>
          </a:p>
        </p:txBody>
      </p:sp>
      <p:pic>
        <p:nvPicPr>
          <p:cNvPr id="464" name="Shape 260" descr="Shape 260"/>
          <p:cNvPicPr>
            <a:picLocks noChangeAspect="1"/>
          </p:cNvPicPr>
          <p:nvPr/>
        </p:nvPicPr>
        <p:blipFill>
          <a:blip r:embed="rId4">
            <a:extLst/>
          </a:blip>
          <a:stretch>
            <a:fillRect/>
          </a:stretch>
        </p:blipFill>
        <p:spPr>
          <a:xfrm>
            <a:off x="1038732" y="671339"/>
            <a:ext cx="500225" cy="500225"/>
          </a:xfrm>
          <a:prstGeom prst="rect">
            <a:avLst/>
          </a:prstGeom>
          <a:ln w="12700">
            <a:miter lim="400000"/>
          </a:ln>
        </p:spPr>
      </p:pic>
    </p:spTree>
    <p:extLst>
      <p:ext uri="{BB962C8B-B14F-4D97-AF65-F5344CB8AC3E}">
        <p14:creationId xmlns:p14="http://schemas.microsoft.com/office/powerpoint/2010/main" val="1264510771"/>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6" name="Slide Number"/>
          <p:cNvSpPr txBox="1">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10</a:t>
            </a:fld>
            <a:endParaRPr/>
          </a:p>
        </p:txBody>
      </p:sp>
      <p:sp>
        <p:nvSpPr>
          <p:cNvPr id="187" name="LOGISTIC REGRESSION"/>
          <p:cNvSpPr txBox="1">
            <a:spLocks noGrp="1"/>
          </p:cNvSpPr>
          <p:nvPr>
            <p:ph type="title"/>
          </p:nvPr>
        </p:nvSpPr>
        <p:spPr>
          <a:prstGeom prst="rect">
            <a:avLst/>
          </a:prstGeom>
        </p:spPr>
        <p:txBody>
          <a:bodyPr/>
          <a:lstStyle/>
          <a:p>
            <a:r>
              <a:t>LOGISTIC REGRESSION</a:t>
            </a:r>
          </a:p>
        </p:txBody>
      </p:sp>
      <p:sp>
        <p:nvSpPr>
          <p:cNvPr id="188" name="We want to build a classifier that correctly identifies which class our target variable y belongs to given our input variable x.…"/>
          <p:cNvSpPr txBox="1"/>
          <p:nvPr/>
        </p:nvSpPr>
        <p:spPr>
          <a:xfrm>
            <a:off x="454024" y="1429572"/>
            <a:ext cx="8455027" cy="22605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rPr dirty="0"/>
              <a:t>We want to build a </a:t>
            </a:r>
            <a:r>
              <a:rPr lang="en-GB" dirty="0" smtClean="0"/>
              <a:t>BINARY </a:t>
            </a:r>
            <a:r>
              <a:rPr dirty="0" smtClean="0"/>
              <a:t>classifier </a:t>
            </a:r>
            <a:r>
              <a:rPr dirty="0"/>
              <a:t>that correctly identifies which class our target variable y belongs to given our input variable x.</a:t>
            </a:r>
          </a:p>
          <a:p>
            <a:pPr marR="65828" algn="l" defTabSz="914400">
              <a:lnSpc>
                <a:spcPts val="2400"/>
              </a:lnSpc>
              <a:spcBef>
                <a:spcPts val="700"/>
              </a:spcBef>
              <a:defRPr sz="2000" b="0"/>
            </a:pPr>
            <a:endParaRPr dirty="0"/>
          </a:p>
          <a:p>
            <a:pPr marR="65828" algn="l" defTabSz="914400">
              <a:lnSpc>
                <a:spcPts val="2400"/>
              </a:lnSpc>
              <a:spcBef>
                <a:spcPts val="700"/>
              </a:spcBef>
              <a:defRPr sz="2000" b="0"/>
            </a:pPr>
            <a:r>
              <a:rPr dirty="0"/>
              <a:t>Why not use the linear regression model?</a:t>
            </a:r>
          </a:p>
          <a:p>
            <a:pPr marR="65828" algn="l" defTabSz="914400">
              <a:lnSpc>
                <a:spcPts val="2400"/>
              </a:lnSpc>
              <a:spcBef>
                <a:spcPts val="700"/>
              </a:spcBef>
              <a:defRPr sz="2000" b="0"/>
            </a:pPr>
            <a:endParaRPr dirty="0"/>
          </a:p>
          <a:p>
            <a:pPr marR="65828" defTabSz="914400">
              <a:lnSpc>
                <a:spcPts val="2400"/>
              </a:lnSpc>
              <a:spcBef>
                <a:spcPts val="700"/>
              </a:spcBef>
              <a:defRPr sz="3000" b="0"/>
            </a:pPr>
            <a:r>
              <a:rPr dirty="0"/>
              <a:t>y=Xβ+ϵ</a:t>
            </a:r>
          </a:p>
        </p:txBody>
      </p: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1"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4" name="Slide Number"/>
          <p:cNvSpPr txBox="1">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11</a:t>
            </a:fld>
            <a:endParaRPr/>
          </a:p>
        </p:txBody>
      </p:sp>
      <p:sp>
        <p:nvSpPr>
          <p:cNvPr id="195" name="LOGISTIC REGRESSION"/>
          <p:cNvSpPr txBox="1">
            <a:spLocks noGrp="1"/>
          </p:cNvSpPr>
          <p:nvPr>
            <p:ph type="title"/>
          </p:nvPr>
        </p:nvSpPr>
        <p:spPr>
          <a:prstGeom prst="rect">
            <a:avLst/>
          </a:prstGeom>
        </p:spPr>
        <p:txBody>
          <a:bodyPr/>
          <a:lstStyle/>
          <a:p>
            <a:r>
              <a:t>LOGISTIC REGRESSION</a:t>
            </a:r>
          </a:p>
        </p:txBody>
      </p:sp>
      <p:sp>
        <p:nvSpPr>
          <p:cNvPr id="196" name="Regression is limited to (0,1) prediction could be &gt; 1 or &lt; 0 ……"/>
          <p:cNvSpPr txBox="1"/>
          <p:nvPr/>
        </p:nvSpPr>
        <p:spPr>
          <a:xfrm>
            <a:off x="454024" y="1226372"/>
            <a:ext cx="8455027" cy="220573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59715" marR="65828" indent="-219075" algn="l" defTabSz="914400">
              <a:lnSpc>
                <a:spcPts val="2400"/>
              </a:lnSpc>
              <a:spcBef>
                <a:spcPts val="700"/>
              </a:spcBef>
              <a:buClr>
                <a:srgbClr val="000000"/>
              </a:buClr>
              <a:buSzPct val="69000"/>
              <a:buFont typeface="Lucida Grande"/>
              <a:buChar char="‣"/>
              <a:defRPr sz="2000" b="0"/>
            </a:pPr>
            <a:r>
              <a:rPr lang="en-GB" dirty="0" smtClean="0"/>
              <a:t>Predicting </a:t>
            </a:r>
          </a:p>
          <a:p>
            <a:pPr marL="259715" marR="65828" indent="-219075" algn="l" defTabSz="914400">
              <a:lnSpc>
                <a:spcPts val="2400"/>
              </a:lnSpc>
              <a:spcBef>
                <a:spcPts val="700"/>
              </a:spcBef>
              <a:buClr>
                <a:srgbClr val="000000"/>
              </a:buClr>
              <a:buSzPct val="69000"/>
              <a:buFont typeface="Lucida Grande"/>
              <a:buChar char="‣"/>
              <a:defRPr sz="2000" b="0"/>
            </a:pPr>
            <a:endParaRPr lang="en-GB" dirty="0"/>
          </a:p>
          <a:p>
            <a:pPr marL="259715" marR="65828" indent="-219075" algn="l" defTabSz="914400">
              <a:lnSpc>
                <a:spcPts val="2400"/>
              </a:lnSpc>
              <a:spcBef>
                <a:spcPts val="700"/>
              </a:spcBef>
              <a:buClr>
                <a:srgbClr val="000000"/>
              </a:buClr>
              <a:buSzPct val="69000"/>
              <a:buFont typeface="Lucida Grande"/>
              <a:buChar char="‣"/>
              <a:defRPr sz="2000" b="0"/>
            </a:pPr>
            <a:r>
              <a:rPr dirty="0" smtClean="0"/>
              <a:t>Regression </a:t>
            </a:r>
            <a:r>
              <a:rPr dirty="0"/>
              <a:t>is limited to (0,1) prediction could be &gt; 1 or &lt; 0 … </a:t>
            </a:r>
          </a:p>
          <a:p>
            <a:pPr marL="259715" marR="65828" indent="-219075" algn="l" defTabSz="914400">
              <a:lnSpc>
                <a:spcPts val="2400"/>
              </a:lnSpc>
              <a:spcBef>
                <a:spcPts val="700"/>
              </a:spcBef>
              <a:buClr>
                <a:srgbClr val="000000"/>
              </a:buClr>
              <a:buSzPct val="69000"/>
              <a:buFont typeface="Lucida Grande"/>
              <a:buChar char="‣"/>
              <a:defRPr sz="2000" b="0"/>
            </a:pPr>
            <a:endParaRPr lang="en-GB" dirty="0" smtClean="0"/>
          </a:p>
          <a:p>
            <a:pPr marL="259715" marR="65828" indent="-219075" algn="l" defTabSz="914400">
              <a:lnSpc>
                <a:spcPts val="2400"/>
              </a:lnSpc>
              <a:spcBef>
                <a:spcPts val="700"/>
              </a:spcBef>
              <a:buClr>
                <a:srgbClr val="000000"/>
              </a:buClr>
              <a:buSzPct val="69000"/>
              <a:buFont typeface="Lucida Grande"/>
              <a:buChar char="‣"/>
              <a:defRPr sz="2000" b="0"/>
            </a:pPr>
            <a:r>
              <a:rPr dirty="0" smtClean="0"/>
              <a:t>We </a:t>
            </a:r>
            <a:r>
              <a:rPr dirty="0"/>
              <a:t>want a classification method that can handle these cases and give us results we can easily interpret.</a:t>
            </a:r>
          </a:p>
        </p:txBody>
      </p:sp>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9"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0"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1"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2" name="Slide Number"/>
          <p:cNvSpPr txBox="1">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12</a:t>
            </a:fld>
            <a:endParaRPr/>
          </a:p>
        </p:txBody>
      </p:sp>
      <p:sp>
        <p:nvSpPr>
          <p:cNvPr id="203" name="LOGISTIC REGRESSION"/>
          <p:cNvSpPr txBox="1">
            <a:spLocks noGrp="1"/>
          </p:cNvSpPr>
          <p:nvPr>
            <p:ph type="title"/>
          </p:nvPr>
        </p:nvSpPr>
        <p:spPr>
          <a:prstGeom prst="rect">
            <a:avLst/>
          </a:prstGeom>
        </p:spPr>
        <p:txBody>
          <a:bodyPr/>
          <a:lstStyle/>
          <a:p>
            <a:r>
              <a:t>LOGISTIC REGRESSION</a:t>
            </a:r>
          </a:p>
        </p:txBody>
      </p:sp>
      <p:sp>
        <p:nvSpPr>
          <p:cNvPr id="204" name="This is a good starting point but we still have the problem of p(Y) being outside the 0,1 range.…"/>
          <p:cNvSpPr txBox="1"/>
          <p:nvPr/>
        </p:nvSpPr>
        <p:spPr>
          <a:xfrm>
            <a:off x="454024" y="1226372"/>
            <a:ext cx="8455027" cy="29457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endParaRPr/>
          </a:p>
          <a:p>
            <a:pPr marR="65828" algn="l" defTabSz="914400">
              <a:lnSpc>
                <a:spcPts val="2400"/>
              </a:lnSpc>
              <a:spcBef>
                <a:spcPts val="700"/>
              </a:spcBef>
              <a:defRPr sz="2000" b="0"/>
            </a:pPr>
            <a:endParaRPr/>
          </a:p>
          <a:p>
            <a:pPr marL="259715" marR="65828" indent="-219075" algn="l" defTabSz="914400">
              <a:lnSpc>
                <a:spcPts val="2400"/>
              </a:lnSpc>
              <a:spcBef>
                <a:spcPts val="700"/>
              </a:spcBef>
              <a:buClr>
                <a:srgbClr val="000000"/>
              </a:buClr>
              <a:buSzPct val="69000"/>
              <a:buFont typeface="Lucida Grande"/>
              <a:buChar char="‣"/>
              <a:defRPr sz="2000" b="0"/>
            </a:pPr>
            <a:r>
              <a:t>This is a good starting point but we still have the problem of p(Y) being outside the 0,1 range.</a:t>
            </a:r>
          </a:p>
          <a:p>
            <a:pPr marL="259715" marR="65828" indent="-219075" algn="l" defTabSz="914400">
              <a:lnSpc>
                <a:spcPts val="2400"/>
              </a:lnSpc>
              <a:spcBef>
                <a:spcPts val="700"/>
              </a:spcBef>
              <a:buClr>
                <a:srgbClr val="000000"/>
              </a:buClr>
              <a:buSzPct val="69000"/>
              <a:buFont typeface="Lucida Grande"/>
              <a:buChar char="‣"/>
              <a:defRPr sz="2000" b="0"/>
            </a:pPr>
            <a:r>
              <a:t>We need to model p(Y=1|X) using a function that gives outputs between 0 and 1.</a:t>
            </a:r>
          </a:p>
          <a:p>
            <a:pPr marL="259715" marR="65828" indent="-219075" algn="l" defTabSz="914400">
              <a:lnSpc>
                <a:spcPts val="2400"/>
              </a:lnSpc>
              <a:spcBef>
                <a:spcPts val="700"/>
              </a:spcBef>
              <a:buClr>
                <a:srgbClr val="000000"/>
              </a:buClr>
              <a:buSzPct val="69000"/>
              <a:buFont typeface="Lucida Grande"/>
              <a:buChar char="‣"/>
              <a:defRPr sz="2000" b="0"/>
            </a:pPr>
            <a:r>
              <a:t>Basically we want something that looks like the following</a:t>
            </a:r>
          </a:p>
        </p:txBody>
      </p:sp>
      <p:sp>
        <p:nvSpPr>
          <p:cNvPr id="205" name="p(Y=1|X) = β0 + β1X."/>
          <p:cNvSpPr txBox="1"/>
          <p:nvPr/>
        </p:nvSpPr>
        <p:spPr>
          <a:xfrm>
            <a:off x="3610638" y="1204912"/>
            <a:ext cx="2433490" cy="8826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spcBef>
                <a:spcPts val="1200"/>
              </a:spcBef>
              <a:defRPr sz="2000">
                <a:uFillTx/>
                <a:latin typeface="Times"/>
                <a:ea typeface="Times"/>
                <a:cs typeface="Times"/>
                <a:sym typeface="Times"/>
              </a:defRPr>
            </a:pPr>
            <a:r>
              <a:t>p(Y=1|X) = β</a:t>
            </a:r>
            <a:r>
              <a:rPr sz="1400" baseline="-10714"/>
              <a:t>0</a:t>
            </a:r>
            <a:r>
              <a:rPr baseline="-7500"/>
              <a:t> </a:t>
            </a:r>
            <a:r>
              <a:t>+ β</a:t>
            </a:r>
            <a:r>
              <a:rPr sz="1400" baseline="-10714"/>
              <a:t>1</a:t>
            </a:r>
            <a:r>
              <a:t>X.</a:t>
            </a:r>
          </a:p>
        </p:txBody>
      </p:sp>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9"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0"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13</a:t>
            </a:fld>
            <a:endParaRPr/>
          </a:p>
        </p:txBody>
      </p:sp>
      <p:sp>
        <p:nvSpPr>
          <p:cNvPr id="212" name="LOGISTIC REGRESSION"/>
          <p:cNvSpPr txBox="1">
            <a:spLocks noGrp="1"/>
          </p:cNvSpPr>
          <p:nvPr>
            <p:ph type="title"/>
          </p:nvPr>
        </p:nvSpPr>
        <p:spPr>
          <a:prstGeom prst="rect">
            <a:avLst/>
          </a:prstGeom>
        </p:spPr>
        <p:txBody>
          <a:bodyPr/>
          <a:lstStyle/>
          <a:p>
            <a:r>
              <a:t>LOGISTIC REGRESSION</a:t>
            </a:r>
          </a:p>
        </p:txBody>
      </p:sp>
      <p:pic>
        <p:nvPicPr>
          <p:cNvPr id="213" name="Image" descr="Image"/>
          <p:cNvPicPr>
            <a:picLocks noChangeAspect="1"/>
          </p:cNvPicPr>
          <p:nvPr/>
        </p:nvPicPr>
        <p:blipFill>
          <a:blip r:embed="rId2">
            <a:extLst/>
          </a:blip>
          <a:stretch>
            <a:fillRect/>
          </a:stretch>
        </p:blipFill>
        <p:spPr>
          <a:xfrm>
            <a:off x="2141537" y="1206500"/>
            <a:ext cx="5080001" cy="3733800"/>
          </a:xfrm>
          <a:prstGeom prst="rect">
            <a:avLst/>
          </a:prstGeom>
          <a:ln w="25400"/>
        </p:spPr>
      </p:pic>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6"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14</a:t>
            </a:fld>
            <a:endParaRPr/>
          </a:p>
        </p:txBody>
      </p:sp>
      <p:sp>
        <p:nvSpPr>
          <p:cNvPr id="220" name="LOGISTIC REGRESSION"/>
          <p:cNvSpPr txBox="1">
            <a:spLocks noGrp="1"/>
          </p:cNvSpPr>
          <p:nvPr>
            <p:ph type="title"/>
          </p:nvPr>
        </p:nvSpPr>
        <p:spPr>
          <a:prstGeom prst="rect">
            <a:avLst/>
          </a:prstGeom>
        </p:spPr>
        <p:txBody>
          <a:bodyPr/>
          <a:lstStyle/>
          <a:p>
            <a:r>
              <a:t>LOGISTIC REGRESSION</a:t>
            </a:r>
          </a:p>
        </p:txBody>
      </p:sp>
      <p:sp>
        <p:nvSpPr>
          <p:cNvPr id="221" name="This is the logit function,…"/>
          <p:cNvSpPr txBox="1"/>
          <p:nvPr/>
        </p:nvSpPr>
        <p:spPr>
          <a:xfrm>
            <a:off x="454024" y="1226372"/>
            <a:ext cx="8455027" cy="29902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endParaRPr/>
          </a:p>
          <a:p>
            <a:pPr marR="65828" algn="l" defTabSz="914400">
              <a:lnSpc>
                <a:spcPts val="2400"/>
              </a:lnSpc>
              <a:spcBef>
                <a:spcPts val="700"/>
              </a:spcBef>
              <a:defRPr sz="2000" b="0"/>
            </a:pPr>
            <a:endParaRPr/>
          </a:p>
          <a:p>
            <a:pPr marL="259715" marR="65828" indent="-219075" algn="l" defTabSz="914400">
              <a:lnSpc>
                <a:spcPts val="2400"/>
              </a:lnSpc>
              <a:spcBef>
                <a:spcPts val="700"/>
              </a:spcBef>
              <a:buClr>
                <a:srgbClr val="000000"/>
              </a:buClr>
              <a:buSzPct val="69000"/>
              <a:buFont typeface="Lucida Grande"/>
              <a:buChar char="‣"/>
              <a:defRPr sz="2000" b="0"/>
            </a:pPr>
            <a:r>
              <a:t>This is the logit function, </a:t>
            </a:r>
          </a:p>
          <a:p>
            <a:pPr marL="259715" marR="65828" indent="-219075" algn="l" defTabSz="914400">
              <a:lnSpc>
                <a:spcPts val="2400"/>
              </a:lnSpc>
              <a:spcBef>
                <a:spcPts val="700"/>
              </a:spcBef>
              <a:buClr>
                <a:srgbClr val="000000"/>
              </a:buClr>
              <a:buSzPct val="69000"/>
              <a:buFont typeface="Lucida Grande"/>
              <a:buChar char="‣"/>
              <a:defRPr sz="2000" b="0"/>
            </a:pPr>
            <a:r>
              <a:t>We can see that it this function is linear in X</a:t>
            </a:r>
          </a:p>
          <a:p>
            <a:pPr marL="259715" marR="65828" indent="-219075" algn="l" defTabSz="914400">
              <a:lnSpc>
                <a:spcPts val="2400"/>
              </a:lnSpc>
              <a:spcBef>
                <a:spcPts val="700"/>
              </a:spcBef>
              <a:buClr>
                <a:srgbClr val="000000"/>
              </a:buClr>
              <a:buSzPct val="69000"/>
              <a:buFont typeface="Lucida Grande"/>
              <a:buChar char="‣"/>
              <a:defRPr sz="2000" b="0"/>
            </a:pPr>
            <a:r>
              <a:t>           is called the ‘odds’ and can be any value from 0 to ∞    </a:t>
            </a:r>
            <a:endParaRPr sz="1200"/>
          </a:p>
          <a:p>
            <a:pPr marL="183038" indent="-142398" algn="l" defTabSz="457200">
              <a:spcBef>
                <a:spcPts val="1200"/>
              </a:spcBef>
              <a:buClr>
                <a:srgbClr val="000000"/>
              </a:buClr>
              <a:buSzPct val="69000"/>
              <a:buFont typeface="Lucida Grande"/>
              <a:buChar char="‣"/>
              <a:defRPr sz="1300" b="0">
                <a:uFillTx/>
                <a:latin typeface="Times"/>
                <a:ea typeface="Times"/>
                <a:cs typeface="Times"/>
                <a:sym typeface="Times"/>
              </a:defRPr>
            </a:pPr>
            <a:endParaRPr sz="1200"/>
          </a:p>
          <a:p>
            <a:pPr marL="259715" marR="65828" indent="-219075" algn="l" defTabSz="914400">
              <a:lnSpc>
                <a:spcPts val="2400"/>
              </a:lnSpc>
              <a:spcBef>
                <a:spcPts val="700"/>
              </a:spcBef>
              <a:buClr>
                <a:srgbClr val="000000"/>
              </a:buClr>
              <a:buSzPct val="69000"/>
              <a:buFont typeface="Lucida Grande"/>
              <a:buChar char="‣"/>
              <a:defRPr sz="2000" b="0"/>
            </a:pPr>
            <a:r>
              <a:t>                    is called the ‘log-odds’ or ‘logit’</a:t>
            </a:r>
          </a:p>
        </p:txBody>
      </p:sp>
      <p:pic>
        <p:nvPicPr>
          <p:cNvPr id="222" name="Image" descr="Image"/>
          <p:cNvPicPr>
            <a:picLocks noChangeAspect="1"/>
          </p:cNvPicPr>
          <p:nvPr/>
        </p:nvPicPr>
        <p:blipFill>
          <a:blip r:embed="rId2">
            <a:extLst/>
          </a:blip>
          <a:stretch>
            <a:fillRect/>
          </a:stretch>
        </p:blipFill>
        <p:spPr>
          <a:xfrm>
            <a:off x="3475037" y="1325562"/>
            <a:ext cx="2413001" cy="673101"/>
          </a:xfrm>
          <a:prstGeom prst="rect">
            <a:avLst/>
          </a:prstGeom>
          <a:ln w="25400"/>
        </p:spPr>
      </p:pic>
      <p:pic>
        <p:nvPicPr>
          <p:cNvPr id="223" name="Image" descr="Image"/>
          <p:cNvPicPr>
            <a:picLocks noChangeAspect="1"/>
          </p:cNvPicPr>
          <p:nvPr/>
        </p:nvPicPr>
        <p:blipFill>
          <a:blip r:embed="rId3">
            <a:extLst/>
          </a:blip>
          <a:stretch>
            <a:fillRect/>
          </a:stretch>
        </p:blipFill>
        <p:spPr>
          <a:xfrm>
            <a:off x="712787" y="2819400"/>
            <a:ext cx="571501" cy="533400"/>
          </a:xfrm>
          <a:prstGeom prst="rect">
            <a:avLst/>
          </a:prstGeom>
          <a:ln w="25400"/>
        </p:spPr>
      </p:pic>
      <p:pic>
        <p:nvPicPr>
          <p:cNvPr id="224" name="Image" descr="Image"/>
          <p:cNvPicPr>
            <a:picLocks noChangeAspect="1"/>
          </p:cNvPicPr>
          <p:nvPr/>
        </p:nvPicPr>
        <p:blipFill>
          <a:blip r:embed="rId4">
            <a:extLst/>
          </a:blip>
          <a:stretch>
            <a:fillRect/>
          </a:stretch>
        </p:blipFill>
        <p:spPr>
          <a:xfrm>
            <a:off x="636587" y="3378200"/>
            <a:ext cx="1181101" cy="584200"/>
          </a:xfrm>
          <a:prstGeom prst="rect">
            <a:avLst/>
          </a:prstGeom>
          <a:ln w="25400"/>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7"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8" name="EVALUATING LOGISTIC REGRESSION"/>
          <p:cNvSpPr txBox="1">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7600"/>
            </a:lvl1pPr>
          </a:lstStyle>
          <a:p>
            <a:r>
              <a:t>EVALUATING LOGISTIC REGRESSION</a:t>
            </a:r>
          </a:p>
        </p:txBody>
      </p:sp>
      <p:sp>
        <p:nvSpPr>
          <p:cNvPr id="229" name="DATA SCIENCE PART TIME COURSE"/>
          <p:cNvSpPr txBox="1">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371"/>
          <p:cNvSpPr txBox="1">
            <a:spLocks noGrp="1"/>
          </p:cNvSpPr>
          <p:nvPr>
            <p:ph type="title"/>
          </p:nvPr>
        </p:nvSpPr>
        <p:spPr>
          <a:xfrm>
            <a:off x="326563" y="454914"/>
            <a:ext cx="8709949" cy="585428"/>
          </a:xfrm>
          <a:prstGeom prst="rect">
            <a:avLst/>
          </a:prstGeom>
        </p:spPr>
        <p:txBody>
          <a:bodyPr>
            <a:normAutofit fontScale="90000"/>
          </a:bodyPr>
          <a:lstStyle>
            <a:lvl1pPr defTabSz="887983">
              <a:defRPr sz="2660" b="1">
                <a:latin typeface="Proxima Nova"/>
                <a:ea typeface="Proxima Nova"/>
                <a:cs typeface="Proxima Nova"/>
                <a:sym typeface="Proxima Nova"/>
              </a:defRPr>
            </a:lvl1pPr>
          </a:lstStyle>
          <a:p>
            <a:r>
              <a:t>How to Classify Using Probability?</a:t>
            </a:r>
          </a:p>
        </p:txBody>
      </p:sp>
      <p:sp>
        <p:nvSpPr>
          <p:cNvPr id="232" name="Shape 372"/>
          <p:cNvSpPr txBox="1">
            <a:spLocks noGrp="1"/>
          </p:cNvSpPr>
          <p:nvPr>
            <p:ph type="body" idx="1"/>
          </p:nvPr>
        </p:nvSpPr>
        <p:spPr>
          <a:xfrm>
            <a:off x="298989" y="1178085"/>
            <a:ext cx="8709948" cy="3590148"/>
          </a:xfrm>
          <a:prstGeom prst="rect">
            <a:avLst/>
          </a:prstGeom>
        </p:spPr>
        <p:txBody>
          <a:bodyPr/>
          <a:lstStyle/>
          <a:p>
            <a:pPr marL="457200" indent="-228600">
              <a:spcBef>
                <a:spcPts val="1000"/>
              </a:spcBef>
              <a:buClr>
                <a:srgbClr val="000000"/>
              </a:buClr>
              <a:buFont typeface="Helvetica"/>
              <a:defRPr>
                <a:solidFill>
                  <a:srgbClr val="000000"/>
                </a:solidFill>
                <a:latin typeface="Proxima Nova"/>
                <a:ea typeface="Proxima Nova"/>
                <a:cs typeface="Proxima Nova"/>
                <a:sym typeface="Proxima Nova"/>
              </a:defRPr>
            </a:pPr>
            <a:r>
              <a:t>We transformed a discrete prediction problem into a continuous prediction problem. How do we go back and answer the original problem?</a:t>
            </a:r>
          </a:p>
          <a:p>
            <a:pPr indent="924560">
              <a:spcBef>
                <a:spcPts val="1000"/>
              </a:spcBef>
              <a:buSzTx/>
              <a:buNone/>
              <a:defRPr>
                <a:latin typeface="Proxima Nova"/>
                <a:ea typeface="Proxima Nova"/>
                <a:cs typeface="Proxima Nova"/>
                <a:sym typeface="Proxima Nova"/>
              </a:defRPr>
            </a:pPr>
            <a:r>
              <a:t>Q: How do we convert a probability to a prediction?</a:t>
            </a:r>
            <a:br/>
            <a:endParaRPr/>
          </a:p>
          <a:p>
            <a:pPr marL="457200" indent="-228600">
              <a:spcBef>
                <a:spcPts val="1000"/>
              </a:spcBef>
              <a:buClr>
                <a:srgbClr val="000000"/>
              </a:buClr>
              <a:buFont typeface="Helvetica"/>
              <a:buChar char="➢"/>
              <a:defRPr>
                <a:solidFill>
                  <a:srgbClr val="000000"/>
                </a:solidFill>
                <a:latin typeface="Proxima Nova"/>
                <a:ea typeface="Proxima Nova"/>
                <a:cs typeface="Proxima Nova"/>
                <a:sym typeface="Proxima Nova"/>
              </a:defRPr>
            </a:pPr>
            <a:r>
              <a:t>A: Specify a threshold for classification:</a:t>
            </a:r>
          </a:p>
          <a:p>
            <a:pPr indent="924560">
              <a:spcBef>
                <a:spcPts val="0"/>
              </a:spcBef>
              <a:buSzTx/>
              <a:buNone/>
              <a:defRPr>
                <a:solidFill>
                  <a:srgbClr val="000000"/>
                </a:solidFill>
                <a:latin typeface="Proxima Nova"/>
                <a:ea typeface="Proxima Nova"/>
                <a:cs typeface="Proxima Nova"/>
                <a:sym typeface="Proxima Nova"/>
              </a:defRPr>
            </a:pPr>
            <a:r>
              <a:t>e.g.  ‘True’ =  </a:t>
            </a:r>
            <a:r>
              <a:rPr b="1"/>
              <a:t>p </a:t>
            </a:r>
            <a:r>
              <a:t>(</a:t>
            </a:r>
            <a:r>
              <a:rPr b="1" i="1"/>
              <a:t>y</a:t>
            </a:r>
            <a:r>
              <a:t> = 1 | </a:t>
            </a:r>
            <a:r>
              <a:rPr b="1" i="1"/>
              <a:t>X</a:t>
            </a:r>
            <a:r>
              <a:t>) &gt; 0.7</a:t>
            </a:r>
          </a:p>
          <a:p>
            <a:pPr indent="1310357">
              <a:spcBef>
                <a:spcPts val="1000"/>
              </a:spcBef>
              <a:buSzTx/>
              <a:buNone/>
              <a:defRPr>
                <a:solidFill>
                  <a:srgbClr val="000000"/>
                </a:solidFill>
                <a:latin typeface="Proxima Nova"/>
                <a:ea typeface="Proxima Nova"/>
                <a:cs typeface="Proxima Nova"/>
                <a:sym typeface="Proxima Nova"/>
              </a:defRPr>
            </a:pPr>
            <a:r>
              <a:t>‘False’ =  </a:t>
            </a:r>
            <a:r>
              <a:rPr b="1"/>
              <a:t>p </a:t>
            </a:r>
            <a:r>
              <a:t>(</a:t>
            </a:r>
            <a:r>
              <a:rPr b="1" i="1"/>
              <a:t>y</a:t>
            </a:r>
            <a:r>
              <a:t> = 1 | </a:t>
            </a:r>
            <a:r>
              <a:rPr b="1" i="1"/>
              <a:t>X</a:t>
            </a:r>
            <a:r>
              <a:t>) ≤ 0.7</a:t>
            </a:r>
          </a:p>
        </p:txBody>
      </p:sp>
      <p:pic>
        <p:nvPicPr>
          <p:cNvPr id="233" name="Shape 373" descr="Shape 373"/>
          <p:cNvPicPr>
            <a:picLocks noChangeAspect="1"/>
          </p:cNvPicPr>
          <p:nvPr/>
        </p:nvPicPr>
        <p:blipFill>
          <a:blip r:embed="rId3">
            <a:extLst/>
          </a:blip>
          <a:stretch>
            <a:fillRect/>
          </a:stretch>
        </p:blipFill>
        <p:spPr>
          <a:xfrm>
            <a:off x="5624741" y="2952561"/>
            <a:ext cx="1373077" cy="1815672"/>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Image" descr="Image"/>
          <p:cNvPicPr>
            <a:picLocks noChangeAspect="1"/>
          </p:cNvPicPr>
          <p:nvPr/>
        </p:nvPicPr>
        <p:blipFill>
          <a:blip r:embed="rId2">
            <a:extLst/>
          </a:blip>
          <a:stretch>
            <a:fillRect/>
          </a:stretch>
        </p:blipFill>
        <p:spPr>
          <a:xfrm>
            <a:off x="-726374" y="0"/>
            <a:ext cx="12035023" cy="5257800"/>
          </a:xfrm>
          <a:prstGeom prst="rect">
            <a:avLst/>
          </a:prstGeom>
          <a:ln w="25400"/>
        </p:spPr>
      </p:pic>
      <p:sp>
        <p:nvSpPr>
          <p:cNvPr id="2" name="TextBox 1"/>
          <p:cNvSpPr txBox="1"/>
          <p:nvPr/>
        </p:nvSpPr>
        <p:spPr>
          <a:xfrm>
            <a:off x="1069848" y="3036247"/>
            <a:ext cx="5276088" cy="2010807"/>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000" b="1" i="0" u="none" strike="noStrike" cap="none" spc="0" normalizeH="0" baseline="0" dirty="0" smtClean="0">
                <a:ln>
                  <a:noFill/>
                </a:ln>
                <a:solidFill>
                  <a:srgbClr val="000000"/>
                </a:solidFill>
                <a:effectLst/>
                <a:uFill>
                  <a:solidFill>
                    <a:srgbClr val="000000"/>
                  </a:solidFill>
                </a:uFill>
                <a:sym typeface="Helvetica"/>
              </a:rPr>
              <a:t>DEFINITIONS!!!</a:t>
            </a:r>
          </a:p>
          <a:p>
            <a:pPr marL="0" marR="0" indent="0" algn="ctr" defTabSz="584200" rtl="0" fontAlgn="auto" latinLnBrk="0" hangingPunct="0">
              <a:lnSpc>
                <a:spcPct val="100000"/>
              </a:lnSpc>
              <a:spcBef>
                <a:spcPts val="0"/>
              </a:spcBef>
              <a:spcAft>
                <a:spcPts val="0"/>
              </a:spcAft>
              <a:buClrTx/>
              <a:buSzTx/>
              <a:buFontTx/>
              <a:buNone/>
              <a:tabLst/>
            </a:pPr>
            <a:endParaRPr kumimoji="0" lang="en-US" sz="4400" b="1" i="0" u="none" strike="noStrike" cap="none" spc="0" normalizeH="0" baseline="0" dirty="0" smtClean="0">
              <a:ln>
                <a:noFill/>
              </a:ln>
              <a:solidFill>
                <a:srgbClr val="000000"/>
              </a:solidFill>
              <a:effectLst/>
              <a:uFill>
                <a:solidFill>
                  <a:srgbClr val="000000"/>
                </a:solidFill>
              </a:uFill>
              <a:sym typeface="Helvetica"/>
            </a:endParaRPr>
          </a:p>
          <a:p>
            <a:pPr marL="0" marR="0" indent="0" algn="ctr" defTabSz="584200" rtl="0" fontAlgn="auto" latinLnBrk="0" hangingPunct="0">
              <a:lnSpc>
                <a:spcPct val="100000"/>
              </a:lnSpc>
              <a:spcBef>
                <a:spcPts val="0"/>
              </a:spcBef>
              <a:spcAft>
                <a:spcPts val="0"/>
              </a:spcAft>
              <a:buClrTx/>
              <a:buSzTx/>
              <a:buFontTx/>
              <a:buNone/>
              <a:tabLst/>
            </a:pPr>
            <a:r>
              <a:rPr kumimoji="0" lang="en-US" sz="4000" b="1" i="0" u="none" strike="noStrike" cap="none" spc="0" normalizeH="0" baseline="0" dirty="0" smtClean="0">
                <a:ln>
                  <a:noFill/>
                </a:ln>
                <a:solidFill>
                  <a:srgbClr val="000000"/>
                </a:solidFill>
                <a:effectLst/>
                <a:uFill>
                  <a:solidFill>
                    <a:srgbClr val="000000"/>
                  </a:solidFill>
                </a:uFill>
                <a:sym typeface="Helvetica"/>
              </a:rPr>
              <a:t>DO NOT PANIC!!!!</a:t>
            </a:r>
            <a:endParaRPr kumimoji="0" lang="en-US" sz="4000" b="1" i="0" u="none" strike="noStrike" cap="none" spc="0" normalizeH="0" baseline="0" dirty="0">
              <a:ln>
                <a:noFill/>
              </a:ln>
              <a:solidFill>
                <a:srgbClr val="000000"/>
              </a:solidFill>
              <a:effectLst/>
              <a:uFill>
                <a:solidFill>
                  <a:srgbClr val="000000"/>
                </a:solidFill>
              </a:uFill>
              <a:sym typeface="Helvetica"/>
            </a:endParaRPr>
          </a:p>
        </p:txBody>
      </p:sp>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378"/>
          <p:cNvSpPr txBox="1">
            <a:spLocks noGrp="1"/>
          </p:cNvSpPr>
          <p:nvPr>
            <p:ph type="title"/>
          </p:nvPr>
        </p:nvSpPr>
        <p:spPr>
          <a:xfrm>
            <a:off x="0" y="0"/>
            <a:ext cx="9363075" cy="420624"/>
          </a:xfrm>
          <a:prstGeom prst="rect">
            <a:avLst/>
          </a:prstGeom>
          <a:solidFill>
            <a:schemeClr val="bg1"/>
          </a:solidFill>
        </p:spPr>
        <p:txBody>
          <a:bodyPr anchor="ctr">
            <a:normAutofit fontScale="90000"/>
          </a:bodyPr>
          <a:lstStyle>
            <a:lvl1pPr defTabSz="887983">
              <a:defRPr sz="2660" b="1">
                <a:latin typeface="Proxima Nova"/>
                <a:ea typeface="Proxima Nova"/>
                <a:cs typeface="Proxima Nova"/>
                <a:sym typeface="Proxima Nova"/>
              </a:defRPr>
            </a:lvl1pPr>
          </a:lstStyle>
          <a:p>
            <a:pPr algn="ctr"/>
            <a:r>
              <a:rPr>
                <a:solidFill>
                  <a:srgbClr val="FFFFFF"/>
                </a:solidFill>
              </a:rPr>
              <a:t>Accuracy of a Classification Model</a:t>
            </a:r>
          </a:p>
        </p:txBody>
      </p:sp>
      <p:grpSp>
        <p:nvGrpSpPr>
          <p:cNvPr id="10" name="Group 9"/>
          <p:cNvGrpSpPr/>
          <p:nvPr/>
        </p:nvGrpSpPr>
        <p:grpSpPr>
          <a:xfrm>
            <a:off x="784859" y="1015228"/>
            <a:ext cx="8012748" cy="3594312"/>
            <a:chOff x="784859" y="1015228"/>
            <a:chExt cx="8012748" cy="3594312"/>
          </a:xfrm>
        </p:grpSpPr>
        <p:pic>
          <p:nvPicPr>
            <p:cNvPr id="3" name="Picture 2"/>
            <p:cNvPicPr>
              <a:picLocks noChangeAspect="1"/>
            </p:cNvPicPr>
            <p:nvPr/>
          </p:nvPicPr>
          <p:blipFill>
            <a:blip r:embed="rId2"/>
            <a:stretch>
              <a:fillRect/>
            </a:stretch>
          </p:blipFill>
          <p:spPr>
            <a:xfrm>
              <a:off x="1170431" y="1015228"/>
              <a:ext cx="5297741" cy="3287531"/>
            </a:xfrm>
            <a:prstGeom prst="rect">
              <a:avLst/>
            </a:prstGeom>
          </p:spPr>
        </p:pic>
        <p:sp>
          <p:nvSpPr>
            <p:cNvPr id="4" name="Rectangle 3"/>
            <p:cNvSpPr/>
            <p:nvPr/>
          </p:nvSpPr>
          <p:spPr>
            <a:xfrm>
              <a:off x="1856232" y="4353060"/>
              <a:ext cx="1225296" cy="256480"/>
            </a:xfrm>
            <a:prstGeom prst="rect">
              <a:avLst/>
            </a:prstGeom>
            <a:solidFill>
              <a:srgbClr val="FFFCCC"/>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b="0" dirty="0" smtClean="0"/>
                <a:t>“True positive </a:t>
              </a:r>
              <a:r>
                <a:rPr lang="en-US" sz="1000" b="0" smtClean="0"/>
                <a:t>rate”</a:t>
              </a:r>
              <a:endParaRPr lang="en-US" sz="1000" b="0" dirty="0" smtClean="0"/>
            </a:p>
          </p:txBody>
        </p:sp>
        <p:sp>
          <p:nvSpPr>
            <p:cNvPr id="8" name="Rectangle 7"/>
            <p:cNvSpPr/>
            <p:nvPr/>
          </p:nvSpPr>
          <p:spPr>
            <a:xfrm>
              <a:off x="3398520" y="4350349"/>
              <a:ext cx="1274064" cy="256480"/>
            </a:xfrm>
            <a:prstGeom prst="rect">
              <a:avLst/>
            </a:prstGeom>
            <a:solidFill>
              <a:srgbClr val="DDDDAA"/>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b="0" dirty="0" smtClean="0"/>
                <a:t>“True negative rate”</a:t>
              </a:r>
              <a:endParaRPr kumimoji="0" lang="en-US" sz="1000" b="0" i="0" u="none" strike="noStrike" cap="none" spc="0" normalizeH="0" baseline="0" dirty="0">
                <a:ln>
                  <a:noFill/>
                </a:ln>
                <a:solidFill>
                  <a:srgbClr val="000000"/>
                </a:solidFill>
                <a:effectLst/>
                <a:uFill>
                  <a:solidFill>
                    <a:srgbClr val="000000"/>
                  </a:solidFill>
                </a:uFill>
                <a:sym typeface="Helvetica"/>
              </a:endParaRPr>
            </a:p>
          </p:txBody>
        </p:sp>
        <p:sp>
          <p:nvSpPr>
            <p:cNvPr id="9" name="Rectangle 8"/>
            <p:cNvSpPr/>
            <p:nvPr/>
          </p:nvSpPr>
          <p:spPr>
            <a:xfrm>
              <a:off x="784859" y="4046279"/>
              <a:ext cx="1008888" cy="256480"/>
            </a:xfrm>
            <a:prstGeom prst="rect">
              <a:avLst/>
            </a:prstGeom>
            <a:solidFill>
              <a:srgbClr val="FFFCCC"/>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b="0" smtClean="0"/>
                <a:t>“</a:t>
              </a:r>
              <a:r>
                <a:rPr lang="en-US" sz="1000" b="0" dirty="0" smtClean="0"/>
                <a:t>Recall”</a:t>
              </a:r>
              <a:endParaRPr kumimoji="0" lang="en-US" sz="1000" b="0" i="0" u="none" strike="noStrike" cap="none" spc="0" normalizeH="0" baseline="0" dirty="0">
                <a:ln>
                  <a:noFill/>
                </a:ln>
                <a:solidFill>
                  <a:srgbClr val="000000"/>
                </a:solidFill>
                <a:effectLst/>
                <a:uFill>
                  <a:solidFill>
                    <a:srgbClr val="000000"/>
                  </a:solidFill>
                </a:uFill>
                <a:sym typeface="Helvetica"/>
              </a:endParaRPr>
            </a:p>
          </p:txBody>
        </p:sp>
        <p:pic>
          <p:nvPicPr>
            <p:cNvPr id="6" name="Picture 5"/>
            <p:cNvPicPr>
              <a:picLocks noChangeAspect="1"/>
            </p:cNvPicPr>
            <p:nvPr/>
          </p:nvPicPr>
          <p:blipFill>
            <a:blip r:embed="rId3"/>
            <a:stretch>
              <a:fillRect/>
            </a:stretch>
          </p:blipFill>
          <p:spPr>
            <a:xfrm>
              <a:off x="5228907" y="3551489"/>
              <a:ext cx="3568700" cy="927100"/>
            </a:xfrm>
            <a:prstGeom prst="rect">
              <a:avLst/>
            </a:prstGeom>
          </p:spPr>
        </p:pic>
        <p:sp>
          <p:nvSpPr>
            <p:cNvPr id="12" name="Rectangle 11"/>
            <p:cNvSpPr/>
            <p:nvPr/>
          </p:nvSpPr>
          <p:spPr>
            <a:xfrm>
              <a:off x="5228907" y="1015228"/>
              <a:ext cx="1225296" cy="256480"/>
            </a:xfrm>
            <a:prstGeom prst="rect">
              <a:avLst/>
            </a:prstGeom>
            <a:solidFill>
              <a:srgbClr val="CBFDF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b="0" dirty="0" smtClean="0"/>
                <a:t>“Precision”</a:t>
              </a:r>
            </a:p>
          </p:txBody>
        </p:sp>
        <p:sp>
          <p:nvSpPr>
            <p:cNvPr id="7" name="Rectangle 6"/>
            <p:cNvSpPr/>
            <p:nvPr/>
          </p:nvSpPr>
          <p:spPr>
            <a:xfrm>
              <a:off x="1847088" y="3319272"/>
              <a:ext cx="1298448" cy="983487"/>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4" name="Rectangle 13"/>
            <p:cNvSpPr/>
            <p:nvPr/>
          </p:nvSpPr>
          <p:spPr>
            <a:xfrm>
              <a:off x="3145536" y="3319271"/>
              <a:ext cx="1517904" cy="983487"/>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5" name="Rectangle 14"/>
            <p:cNvSpPr/>
            <p:nvPr/>
          </p:nvSpPr>
          <p:spPr>
            <a:xfrm>
              <a:off x="4672584" y="1332492"/>
              <a:ext cx="1786444" cy="983487"/>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6" name="Rectangle 15"/>
            <p:cNvSpPr/>
            <p:nvPr/>
          </p:nvSpPr>
          <p:spPr>
            <a:xfrm>
              <a:off x="4672584" y="2325881"/>
              <a:ext cx="1786444" cy="983487"/>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grpSp>
      <p:sp>
        <p:nvSpPr>
          <p:cNvPr id="18" name="Rectangle 17"/>
          <p:cNvSpPr/>
          <p:nvPr/>
        </p:nvSpPr>
        <p:spPr>
          <a:xfrm>
            <a:off x="5164899" y="3551489"/>
            <a:ext cx="3450652" cy="983487"/>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9" name="Rectangle 18"/>
          <p:cNvSpPr/>
          <p:nvPr/>
        </p:nvSpPr>
        <p:spPr>
          <a:xfrm>
            <a:off x="2532888" y="733598"/>
            <a:ext cx="1225296" cy="256480"/>
          </a:xfrm>
          <a:prstGeom prst="rect">
            <a:avLst/>
          </a:prstGeom>
          <a:solidFill>
            <a:schemeClr val="accent6">
              <a:lumMod val="60000"/>
              <a:lumOff val="40000"/>
            </a:schemeClr>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b="0" smtClean="0"/>
              <a:t>Actual</a:t>
            </a:r>
            <a:endParaRPr lang="en-US" sz="1000" b="0" dirty="0" smtClean="0"/>
          </a:p>
        </p:txBody>
      </p:sp>
      <p:sp>
        <p:nvSpPr>
          <p:cNvPr id="20" name="Rectangle 19"/>
          <p:cNvSpPr/>
          <p:nvPr/>
        </p:nvSpPr>
        <p:spPr>
          <a:xfrm>
            <a:off x="219455" y="2184655"/>
            <a:ext cx="896113" cy="256480"/>
          </a:xfrm>
          <a:prstGeom prst="rect">
            <a:avLst/>
          </a:prstGeom>
          <a:solidFill>
            <a:schemeClr val="accent6">
              <a:lumMod val="60000"/>
              <a:lumOff val="40000"/>
            </a:schemeClr>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b="0" smtClean="0"/>
              <a:t>Prediction</a:t>
            </a:r>
            <a:endParaRPr lang="en-US" sz="1000" b="0" dirty="0" smtClean="0"/>
          </a:p>
        </p:txBody>
      </p:sp>
      <p:pic>
        <p:nvPicPr>
          <p:cNvPr id="1026" name="Picture 2" descr="http://quicklatex.com/cache3/49/ql_ac93d9d384cd7a41ac8ceb168861c549_l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4899" y="4694850"/>
            <a:ext cx="4017582" cy="3147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quicklatex.com/cache3/87/ql_90beccf96d7fe44b078a522068d16787_l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8637" y="580498"/>
            <a:ext cx="1316914" cy="2799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79367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385"/>
          <p:cNvSpPr txBox="1">
            <a:spLocks noGrp="1"/>
          </p:cNvSpPr>
          <p:nvPr>
            <p:ph type="title"/>
          </p:nvPr>
        </p:nvSpPr>
        <p:spPr>
          <a:xfrm>
            <a:off x="326563" y="454914"/>
            <a:ext cx="8709949" cy="585428"/>
          </a:xfrm>
          <a:prstGeom prst="rect">
            <a:avLst/>
          </a:prstGeom>
        </p:spPr>
        <p:txBody>
          <a:bodyPr>
            <a:normAutofit fontScale="90000"/>
          </a:bodyPr>
          <a:lstStyle>
            <a:lvl1pPr defTabSz="887983">
              <a:defRPr sz="2660" b="1">
                <a:latin typeface="Proxima Nova"/>
                <a:ea typeface="Proxima Nova"/>
                <a:cs typeface="Proxima Nova"/>
                <a:sym typeface="Proxima Nova"/>
              </a:defRPr>
            </a:lvl1pPr>
          </a:lstStyle>
          <a:p>
            <a:r>
              <a:t>Accuracy of a Classification Model</a:t>
            </a:r>
          </a:p>
        </p:txBody>
      </p:sp>
      <p:sp>
        <p:nvSpPr>
          <p:cNvPr id="242" name="Shape 386"/>
          <p:cNvSpPr txBox="1">
            <a:spLocks noGrp="1"/>
          </p:cNvSpPr>
          <p:nvPr>
            <p:ph type="body" idx="1"/>
          </p:nvPr>
        </p:nvSpPr>
        <p:spPr>
          <a:xfrm>
            <a:off x="298989" y="1178085"/>
            <a:ext cx="8440388" cy="3569908"/>
          </a:xfrm>
          <a:prstGeom prst="rect">
            <a:avLst/>
          </a:prstGeom>
        </p:spPr>
        <p:txBody>
          <a:bodyPr/>
          <a:lstStyle/>
          <a:p>
            <a:pPr>
              <a:spcBef>
                <a:spcPts val="1000"/>
              </a:spcBef>
              <a:buSzTx/>
              <a:buNone/>
              <a:defRPr b="1">
                <a:solidFill>
                  <a:srgbClr val="000000"/>
                </a:solidFill>
                <a:latin typeface="Proxima Nova"/>
                <a:ea typeface="Proxima Nova"/>
                <a:cs typeface="Proxima Nova"/>
                <a:sym typeface="Proxima Nova"/>
              </a:defRPr>
            </a:pPr>
            <a:r>
              <a:t>accuracy score:</a:t>
            </a:r>
            <a:r>
              <a:rPr b="0"/>
              <a:t> 		</a:t>
            </a:r>
            <a:br>
              <a:rPr b="0"/>
            </a:br>
            <a:r>
              <a:rPr b="0"/>
              <a:t>			accuracy_score = (TP + TN) / (TP + FP + TN + FN)</a:t>
            </a:r>
          </a:p>
        </p:txBody>
      </p:sp>
      <p:sp>
        <p:nvSpPr>
          <p:cNvPr id="243" name="This is simply the fraction of correct predictions from the model.…"/>
          <p:cNvSpPr txBox="1"/>
          <p:nvPr/>
        </p:nvSpPr>
        <p:spPr>
          <a:xfrm>
            <a:off x="454024" y="2606438"/>
            <a:ext cx="8455027" cy="185736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t>This is simply the fraction of correct predictions from the model.</a:t>
            </a:r>
          </a:p>
          <a:p>
            <a:pPr marR="65828" algn="l" defTabSz="914400">
              <a:lnSpc>
                <a:spcPts val="2400"/>
              </a:lnSpc>
              <a:spcBef>
                <a:spcPts val="700"/>
              </a:spcBef>
              <a:defRPr sz="2000" b="0"/>
            </a:pPr>
            <a:endParaRPr/>
          </a:p>
          <a:p>
            <a:pPr marR="65828" algn="l" defTabSz="914400">
              <a:lnSpc>
                <a:spcPts val="2400"/>
              </a:lnSpc>
              <a:spcBef>
                <a:spcPts val="700"/>
              </a:spcBef>
              <a:defRPr sz="2000" b="0"/>
            </a:pPr>
            <a:r>
              <a:t>So it is the number of correct predictions divided by the number of observations in our dataset.</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48"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pic>
        <p:nvPicPr>
          <p:cNvPr id="149" name="image.png" descr="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150" name="DATA SCIENCE…"/>
          <p:cNvSpPr txBox="1">
            <a:spLocks noGrp="1"/>
          </p:cNvSpPr>
          <p:nvPr>
            <p:ph type="title" idx="4294967295"/>
          </p:nvPr>
        </p:nvSpPr>
        <p:spPr>
          <a:xfrm>
            <a:off x="412750" y="1144587"/>
            <a:ext cx="8469313" cy="2968626"/>
          </a:xfrm>
          <a:prstGeom prst="rect">
            <a:avLst/>
          </a:prstGeom>
        </p:spPr>
        <p:txBody>
          <a:bodyPr lIns="0" tIns="0" rIns="0" bIns="0"/>
          <a:lstStyle/>
          <a:p>
            <a:pPr>
              <a:lnSpc>
                <a:spcPct val="70000"/>
              </a:lnSpc>
              <a:defRPr sz="8000"/>
            </a:pPr>
            <a:r>
              <a:t>DATA SCIENCE</a:t>
            </a:r>
          </a:p>
          <a:p>
            <a:pPr>
              <a:lnSpc>
                <a:spcPct val="70000"/>
              </a:lnSpc>
              <a:defRPr sz="3900"/>
            </a:pPr>
            <a:endParaRPr/>
          </a:p>
          <a:p>
            <a:pPr>
              <a:lnSpc>
                <a:spcPct val="70000"/>
              </a:lnSpc>
              <a:defRPr sz="2900"/>
            </a:pPr>
            <a:r>
              <a:t>10 WEEK PART TIME COURSE</a:t>
            </a:r>
          </a:p>
          <a:p>
            <a:pPr>
              <a:lnSpc>
                <a:spcPct val="70000"/>
              </a:lnSpc>
              <a:defRPr sz="2900"/>
            </a:pPr>
            <a:endParaRPr/>
          </a:p>
          <a:p>
            <a:pPr>
              <a:lnSpc>
                <a:spcPct val="70000"/>
              </a:lnSpc>
              <a:defRPr sz="2900"/>
            </a:pPr>
            <a:r>
              <a:t>Week 3 - Logistic Regression</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Shape 391"/>
          <p:cNvSpPr txBox="1">
            <a:spLocks noGrp="1"/>
          </p:cNvSpPr>
          <p:nvPr>
            <p:ph type="title"/>
          </p:nvPr>
        </p:nvSpPr>
        <p:spPr>
          <a:xfrm>
            <a:off x="326563" y="454914"/>
            <a:ext cx="8709949" cy="585428"/>
          </a:xfrm>
          <a:prstGeom prst="rect">
            <a:avLst/>
          </a:prstGeom>
          <a:solidFill>
            <a:srgbClr val="FCE5CD"/>
          </a:solidFill>
        </p:spPr>
        <p:txBody>
          <a:bodyPr>
            <a:normAutofit fontScale="90000"/>
          </a:bodyPr>
          <a:lstStyle>
            <a:lvl1pPr defTabSz="887983">
              <a:defRPr sz="2660" b="1">
                <a:latin typeface="Proxima Nova"/>
                <a:ea typeface="Proxima Nova"/>
                <a:cs typeface="Proxima Nova"/>
                <a:sym typeface="Proxima Nova"/>
              </a:defRPr>
            </a:lvl1pPr>
          </a:lstStyle>
          <a:p>
            <a:r>
              <a:t>Knowledge Check</a:t>
            </a:r>
          </a:p>
        </p:txBody>
      </p:sp>
      <p:sp>
        <p:nvSpPr>
          <p:cNvPr id="246" name="Shape 392"/>
          <p:cNvSpPr txBox="1">
            <a:spLocks noGrp="1"/>
          </p:cNvSpPr>
          <p:nvPr>
            <p:ph type="body" sz="half" idx="1"/>
          </p:nvPr>
        </p:nvSpPr>
        <p:spPr>
          <a:xfrm>
            <a:off x="298989" y="1333872"/>
            <a:ext cx="4539588" cy="3569908"/>
          </a:xfrm>
          <a:prstGeom prst="rect">
            <a:avLst/>
          </a:prstGeom>
        </p:spPr>
        <p:txBody>
          <a:bodyPr/>
          <a:lstStyle/>
          <a:p>
            <a:pPr marL="457200" indent="-228600">
              <a:spcBef>
                <a:spcPts val="1000"/>
              </a:spcBef>
              <a:buClr>
                <a:srgbClr val="0000FF"/>
              </a:buClr>
              <a:buFont typeface="Helvetica"/>
              <a:defRPr b="1">
                <a:solidFill>
                  <a:srgbClr val="0000FF"/>
                </a:solidFill>
                <a:latin typeface="Proxima Nova"/>
                <a:ea typeface="Proxima Nova"/>
                <a:cs typeface="Proxima Nova"/>
                <a:sym typeface="Proxima Nova"/>
              </a:defRPr>
            </a:pPr>
            <a:r>
              <a:rPr dirty="0"/>
              <a:t>true positive rate? </a:t>
            </a:r>
          </a:p>
          <a:p>
            <a:pPr marL="914400" lvl="1" indent="-228600">
              <a:spcBef>
                <a:spcPts val="1000"/>
              </a:spcBef>
              <a:buClr>
                <a:srgbClr val="000000"/>
              </a:buClr>
              <a:buFont typeface="Helvetica"/>
              <a:defRPr sz="1400">
                <a:solidFill>
                  <a:srgbClr val="000000"/>
                </a:solidFill>
                <a:latin typeface="Proxima Nova"/>
                <a:ea typeface="Proxima Nova"/>
                <a:cs typeface="Proxima Nova"/>
                <a:sym typeface="Proxima Nova"/>
              </a:defRPr>
            </a:pPr>
            <a:r>
              <a:rPr dirty="0"/>
              <a:t>also called ... </a:t>
            </a:r>
          </a:p>
          <a:p>
            <a:pPr marL="1371600" lvl="2" indent="-228600">
              <a:spcBef>
                <a:spcPts val="1000"/>
              </a:spcBef>
              <a:buClr>
                <a:srgbClr val="000000"/>
              </a:buClr>
              <a:buFont typeface="Helvetica"/>
              <a:defRPr sz="1400">
                <a:solidFill>
                  <a:srgbClr val="000000"/>
                </a:solidFill>
                <a:latin typeface="Proxima Nova"/>
                <a:ea typeface="Proxima Nova"/>
                <a:cs typeface="Proxima Nova"/>
                <a:sym typeface="Proxima Nova"/>
              </a:defRPr>
            </a:pPr>
            <a:r>
              <a:rPr dirty="0"/>
              <a:t>__________?</a:t>
            </a:r>
          </a:p>
          <a:p>
            <a:pPr marL="1371600" lvl="2" indent="-228600">
              <a:spcBef>
                <a:spcPts val="1000"/>
              </a:spcBef>
              <a:buClr>
                <a:srgbClr val="000000"/>
              </a:buClr>
              <a:buFont typeface="Helvetica"/>
              <a:defRPr sz="1400">
                <a:solidFill>
                  <a:srgbClr val="000000"/>
                </a:solidFill>
                <a:latin typeface="Proxima Nova"/>
                <a:ea typeface="Proxima Nova"/>
                <a:cs typeface="Proxima Nova"/>
                <a:sym typeface="Proxima Nova"/>
              </a:defRPr>
            </a:pPr>
            <a:r>
              <a:rPr dirty="0"/>
              <a:t>__________?</a:t>
            </a:r>
          </a:p>
          <a:p>
            <a:pPr marL="457200" indent="-228600">
              <a:spcBef>
                <a:spcPts val="1000"/>
              </a:spcBef>
              <a:buClr>
                <a:srgbClr val="0000FF"/>
              </a:buClr>
              <a:buFont typeface="Helvetica"/>
              <a:defRPr b="1">
                <a:solidFill>
                  <a:srgbClr val="0000FF"/>
                </a:solidFill>
                <a:latin typeface="Proxima Nova"/>
                <a:ea typeface="Proxima Nova"/>
                <a:cs typeface="Proxima Nova"/>
                <a:sym typeface="Proxima Nova"/>
              </a:defRPr>
            </a:pPr>
            <a:r>
              <a:rPr dirty="0"/>
              <a:t>true negative rate:</a:t>
            </a:r>
            <a:r>
              <a:rPr b="0" dirty="0"/>
              <a:t> </a:t>
            </a:r>
          </a:p>
          <a:p>
            <a:pPr marL="914400" lvl="1" indent="-317500">
              <a:spcBef>
                <a:spcPts val="1000"/>
              </a:spcBef>
              <a:buClr>
                <a:srgbClr val="000000"/>
              </a:buClr>
              <a:buFont typeface="Helvetica"/>
              <a:defRPr sz="1400">
                <a:solidFill>
                  <a:srgbClr val="000000"/>
                </a:solidFill>
                <a:latin typeface="Proxima Nova"/>
                <a:ea typeface="Proxima Nova"/>
                <a:cs typeface="Proxima Nova"/>
                <a:sym typeface="Proxima Nova"/>
              </a:defRPr>
            </a:pPr>
            <a:r>
              <a:rPr dirty="0"/>
              <a:t>also called ... </a:t>
            </a:r>
          </a:p>
          <a:p>
            <a:pPr marL="1371600" lvl="2" indent="-228600">
              <a:spcBef>
                <a:spcPts val="1000"/>
              </a:spcBef>
              <a:buClr>
                <a:srgbClr val="000000"/>
              </a:buClr>
              <a:buFont typeface="Helvetica"/>
              <a:defRPr sz="1400">
                <a:solidFill>
                  <a:srgbClr val="000000"/>
                </a:solidFill>
                <a:latin typeface="Proxima Nova"/>
                <a:ea typeface="Proxima Nova"/>
                <a:cs typeface="Proxima Nova"/>
                <a:sym typeface="Proxima Nova"/>
              </a:defRPr>
            </a:pPr>
            <a:r>
              <a:rPr dirty="0" smtClean="0"/>
              <a:t>__________?</a:t>
            </a:r>
            <a:endParaRPr dirty="0"/>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9"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0"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1"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21</a:t>
            </a:fld>
            <a:endParaRPr/>
          </a:p>
        </p:txBody>
      </p:sp>
      <p:sp>
        <p:nvSpPr>
          <p:cNvPr id="253" name="CONFUSION MATRIX"/>
          <p:cNvSpPr txBox="1">
            <a:spLocks noGrp="1"/>
          </p:cNvSpPr>
          <p:nvPr>
            <p:ph type="title"/>
          </p:nvPr>
        </p:nvSpPr>
        <p:spPr>
          <a:prstGeom prst="rect">
            <a:avLst/>
          </a:prstGeom>
        </p:spPr>
        <p:txBody>
          <a:bodyPr/>
          <a:lstStyle/>
          <a:p>
            <a:r>
              <a:t>CONFUSION MATRIX</a:t>
            </a:r>
          </a:p>
        </p:txBody>
      </p:sp>
      <p:sp>
        <p:nvSpPr>
          <p:cNvPr id="254" name="A confusion matrix shows us what the predicted class was against what the actual class was. The true class makes up the rows or the vertical axes and the predicted class makes up the columns or the horizontal axis.…"/>
          <p:cNvSpPr txBox="1"/>
          <p:nvPr/>
        </p:nvSpPr>
        <p:spPr>
          <a:xfrm>
            <a:off x="454024" y="1429572"/>
            <a:ext cx="4695083" cy="341311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t>A confusion matrix shows us what the predicted class was against what the actual class was. The true class makes up the rows or the vertical axes and the predicted class makes up the columns or the horizontal axis. </a:t>
            </a:r>
          </a:p>
          <a:p>
            <a:pPr marR="65828" algn="l" defTabSz="914400">
              <a:lnSpc>
                <a:spcPts val="2400"/>
              </a:lnSpc>
              <a:spcBef>
                <a:spcPts val="700"/>
              </a:spcBef>
              <a:defRPr sz="2000" b="0"/>
            </a:pPr>
            <a:r>
              <a:t>Any entries in the diagonal of the matrix are those that are correctly classified.</a:t>
            </a:r>
          </a:p>
          <a:p>
            <a:pPr marR="65828" algn="l" defTabSz="914400">
              <a:lnSpc>
                <a:spcPts val="2400"/>
              </a:lnSpc>
              <a:spcBef>
                <a:spcPts val="700"/>
              </a:spcBef>
              <a:defRPr sz="2000" b="0"/>
            </a:pPr>
            <a:endParaRPr/>
          </a:p>
        </p:txBody>
      </p:sp>
      <p:pic>
        <p:nvPicPr>
          <p:cNvPr id="255" name="Image" descr="Image"/>
          <p:cNvPicPr>
            <a:picLocks noChangeAspect="1"/>
          </p:cNvPicPr>
          <p:nvPr/>
        </p:nvPicPr>
        <p:blipFill>
          <a:blip r:embed="rId2">
            <a:extLst/>
          </a:blip>
          <a:stretch>
            <a:fillRect/>
          </a:stretch>
        </p:blipFill>
        <p:spPr>
          <a:xfrm>
            <a:off x="5876065" y="1325562"/>
            <a:ext cx="3288573" cy="2852738"/>
          </a:xfrm>
          <a:prstGeom prst="rect">
            <a:avLst/>
          </a:prstGeom>
          <a:ln w="25400"/>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9"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0"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22</a:t>
            </a:fld>
            <a:endParaRPr/>
          </a:p>
        </p:txBody>
      </p:sp>
      <p:sp>
        <p:nvSpPr>
          <p:cNvPr id="262" name="RECEIVER OPERATING CHARACTERISTIC (ROC)"/>
          <p:cNvSpPr txBox="1">
            <a:spLocks noGrp="1"/>
          </p:cNvSpPr>
          <p:nvPr>
            <p:ph type="title"/>
          </p:nvPr>
        </p:nvSpPr>
        <p:spPr>
          <a:prstGeom prst="rect">
            <a:avLst/>
          </a:prstGeom>
        </p:spPr>
        <p:txBody>
          <a:bodyPr/>
          <a:lstStyle/>
          <a:p>
            <a:r>
              <a:t>RECEIVER OPERATING CHARACTERISTIC (ROC)</a:t>
            </a:r>
          </a:p>
        </p:txBody>
      </p:sp>
      <p:sp>
        <p:nvSpPr>
          <p:cNvPr id="263" name="Receiver Operating Characteristic or ROC curve…"/>
          <p:cNvSpPr txBox="1"/>
          <p:nvPr/>
        </p:nvSpPr>
        <p:spPr>
          <a:xfrm>
            <a:off x="454024" y="1429572"/>
            <a:ext cx="8455027" cy="28828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86689" marR="65828" indent="-146050" algn="l" defTabSz="914400">
              <a:lnSpc>
                <a:spcPts val="2400"/>
              </a:lnSpc>
              <a:spcBef>
                <a:spcPts val="700"/>
              </a:spcBef>
              <a:buClr>
                <a:srgbClr val="000000"/>
              </a:buClr>
              <a:buSzPct val="69000"/>
              <a:buFont typeface="Lucida Grande"/>
              <a:buChar char="‣"/>
              <a:defRPr sz="2000" b="0"/>
            </a:pPr>
            <a:r>
              <a:t>Receiver Operating Characteristic or ROC curve</a:t>
            </a:r>
          </a:p>
          <a:p>
            <a:pPr marL="186689" marR="65828" indent="-146050" algn="l" defTabSz="914400">
              <a:lnSpc>
                <a:spcPts val="2400"/>
              </a:lnSpc>
              <a:spcBef>
                <a:spcPts val="700"/>
              </a:spcBef>
              <a:buClr>
                <a:srgbClr val="000000"/>
              </a:buClr>
              <a:buSzPct val="69000"/>
              <a:buFont typeface="Lucida Grande"/>
              <a:buChar char="‣"/>
              <a:defRPr sz="2000" b="0"/>
            </a:pPr>
            <a:r>
              <a:t>Shows the performance of a binary classifier system as its discrimination threshold is varied</a:t>
            </a:r>
          </a:p>
          <a:p>
            <a:pPr marL="186689" marR="65828" indent="-146050" algn="l" defTabSz="914400">
              <a:lnSpc>
                <a:spcPts val="2400"/>
              </a:lnSpc>
              <a:spcBef>
                <a:spcPts val="700"/>
              </a:spcBef>
              <a:buClr>
                <a:srgbClr val="000000"/>
              </a:buClr>
              <a:buSzPct val="69000"/>
              <a:buFont typeface="Lucida Grande"/>
              <a:buChar char="‣"/>
              <a:defRPr sz="2000" b="0"/>
            </a:pPr>
            <a:r>
              <a:t>Plot the fraction of true positives out of the positives (TPR = true positive rate) vs. the fraction of false positives out of the negatives (FPR = false positive rate), at various threshold settings.</a:t>
            </a:r>
          </a:p>
          <a:p>
            <a:pPr marR="65828" algn="l" defTabSz="914400">
              <a:lnSpc>
                <a:spcPts val="2400"/>
              </a:lnSpc>
              <a:spcBef>
                <a:spcPts val="700"/>
              </a:spcBef>
              <a:defRPr sz="2000" b="0"/>
            </a:pPr>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6"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23</a:t>
            </a:fld>
            <a:endParaRPr/>
          </a:p>
        </p:txBody>
      </p:sp>
      <p:sp>
        <p:nvSpPr>
          <p:cNvPr id="270" name="RECEIVER OPERATING CHARACTERISTIC (ROC)"/>
          <p:cNvSpPr txBox="1">
            <a:spLocks noGrp="1"/>
          </p:cNvSpPr>
          <p:nvPr>
            <p:ph type="title"/>
          </p:nvPr>
        </p:nvSpPr>
        <p:spPr>
          <a:prstGeom prst="rect">
            <a:avLst/>
          </a:prstGeom>
        </p:spPr>
        <p:txBody>
          <a:bodyPr/>
          <a:lstStyle/>
          <a:p>
            <a:r>
              <a:t>RECEIVER OPERATING CHARACTERISTIC (ROC)</a:t>
            </a:r>
          </a:p>
        </p:txBody>
      </p:sp>
      <p:pic>
        <p:nvPicPr>
          <p:cNvPr id="271" name="Image" descr="Image"/>
          <p:cNvPicPr>
            <a:picLocks noChangeAspect="1"/>
          </p:cNvPicPr>
          <p:nvPr/>
        </p:nvPicPr>
        <p:blipFill>
          <a:blip r:embed="rId2">
            <a:extLst/>
          </a:blip>
          <a:stretch>
            <a:fillRect/>
          </a:stretch>
        </p:blipFill>
        <p:spPr>
          <a:xfrm>
            <a:off x="185064" y="1010119"/>
            <a:ext cx="4798402" cy="3598802"/>
          </a:xfrm>
          <a:prstGeom prst="rect">
            <a:avLst/>
          </a:prstGeom>
          <a:ln w="25400"/>
        </p:spPr>
      </p:pic>
      <p:pic>
        <p:nvPicPr>
          <p:cNvPr id="272" name="Image" descr="Image"/>
          <p:cNvPicPr>
            <a:picLocks noChangeAspect="1"/>
          </p:cNvPicPr>
          <p:nvPr/>
        </p:nvPicPr>
        <p:blipFill>
          <a:blip r:embed="rId3">
            <a:extLst/>
          </a:blip>
          <a:stretch>
            <a:fillRect/>
          </a:stretch>
        </p:blipFill>
        <p:spPr>
          <a:xfrm>
            <a:off x="5133167" y="1325562"/>
            <a:ext cx="3953951" cy="2967916"/>
          </a:xfrm>
          <a:prstGeom prst="rect">
            <a:avLst/>
          </a:prstGeom>
          <a:ln w="25400"/>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24</a:t>
            </a:fld>
            <a:endParaRPr/>
          </a:p>
        </p:txBody>
      </p:sp>
      <p:sp>
        <p:nvSpPr>
          <p:cNvPr id="279" name="RECEIVER OPERATING CHARACTERISTIC (ROC) - AREA UNDER THE CURVE(AUC)"/>
          <p:cNvSpPr txBox="1">
            <a:spLocks noGrp="1"/>
          </p:cNvSpPr>
          <p:nvPr>
            <p:ph type="title"/>
          </p:nvPr>
        </p:nvSpPr>
        <p:spPr>
          <a:prstGeom prst="rect">
            <a:avLst/>
          </a:prstGeom>
        </p:spPr>
        <p:txBody>
          <a:bodyPr/>
          <a:lstStyle>
            <a:lvl1pPr>
              <a:defRPr sz="1500"/>
            </a:lvl1pPr>
          </a:lstStyle>
          <a:p>
            <a:r>
              <a:t>RECEIVER OPERATING CHARACTERISTIC (ROC) - AREA UNDER THE CURVE(AUC)</a:t>
            </a:r>
          </a:p>
        </p:txBody>
      </p:sp>
      <p:sp>
        <p:nvSpPr>
          <p:cNvPr id="280" name="By computing the Area Under the Curve of the ROC curve we get a single number summary of accuracy.…"/>
          <p:cNvSpPr txBox="1"/>
          <p:nvPr/>
        </p:nvSpPr>
        <p:spPr>
          <a:xfrm>
            <a:off x="454024" y="1429572"/>
            <a:ext cx="8455027" cy="22605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t>By computing the Area Under the Curve of the ROC curve we get a single number summary of accuracy. </a:t>
            </a:r>
          </a:p>
          <a:p>
            <a:pPr marR="65828" algn="l" defTabSz="914400">
              <a:lnSpc>
                <a:spcPts val="2400"/>
              </a:lnSpc>
              <a:spcBef>
                <a:spcPts val="700"/>
              </a:spcBef>
              <a:defRPr sz="2000" b="0"/>
            </a:pPr>
            <a:endParaRPr/>
          </a:p>
          <a:p>
            <a:pPr marR="65828" algn="l" defTabSz="914400">
              <a:lnSpc>
                <a:spcPts val="2400"/>
              </a:lnSpc>
              <a:spcBef>
                <a:spcPts val="700"/>
              </a:spcBef>
              <a:defRPr sz="2000" b="0"/>
            </a:pPr>
            <a:r>
              <a:t>The closer that number is to 1 the more accurate our model is.</a:t>
            </a:r>
          </a:p>
          <a:p>
            <a:pPr marR="65828" algn="l" defTabSz="914400">
              <a:lnSpc>
                <a:spcPts val="2400"/>
              </a:lnSpc>
              <a:spcBef>
                <a:spcPts val="700"/>
              </a:spcBef>
              <a:defRPr sz="2000" b="0"/>
            </a:pPr>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25</a:t>
            </a:fld>
            <a:endParaRPr/>
          </a:p>
        </p:txBody>
      </p:sp>
      <p:sp>
        <p:nvSpPr>
          <p:cNvPr id="287" name="LOGISTIC REGRESSION - WALKTHROUGH NOTEBOOK"/>
          <p:cNvSpPr txBox="1">
            <a:spLocks noGrp="1"/>
          </p:cNvSpPr>
          <p:nvPr>
            <p:ph type="title"/>
          </p:nvPr>
        </p:nvSpPr>
        <p:spPr>
          <a:prstGeom prst="rect">
            <a:avLst/>
          </a:prstGeom>
        </p:spPr>
        <p:txBody>
          <a:bodyPr/>
          <a:lstStyle>
            <a:lvl1pPr>
              <a:defRPr sz="2100"/>
            </a:lvl1pPr>
          </a:lstStyle>
          <a:p>
            <a:r>
              <a:t>LOGISTIC REGRESSION - WALKTHROUGH NOTEBOOK</a:t>
            </a:r>
          </a:p>
        </p:txBody>
      </p:sp>
      <p:sp>
        <p:nvSpPr>
          <p:cNvPr id="288" name="We will step through a notebook together and cover these concepts in a more tangible way."/>
          <p:cNvSpPr txBox="1"/>
          <p:nvPr/>
        </p:nvSpPr>
        <p:spPr>
          <a:xfrm>
            <a:off x="454024" y="1226372"/>
            <a:ext cx="8455027" cy="14106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259715" marR="65828" indent="-219075" algn="l" defTabSz="914400">
              <a:lnSpc>
                <a:spcPts val="2400"/>
              </a:lnSpc>
              <a:spcBef>
                <a:spcPts val="700"/>
              </a:spcBef>
              <a:buClr>
                <a:srgbClr val="000000"/>
              </a:buClr>
              <a:buSzPct val="69000"/>
              <a:buFont typeface="Lucida Grande"/>
              <a:buChar char="‣"/>
              <a:defRPr sz="2000" b="0"/>
            </a:lvl1pPr>
          </a:lstStyle>
          <a:p>
            <a:r>
              <a:rPr dirty="0"/>
              <a:t>We will step through a notebook together and cover these concepts in a more tangible way</a:t>
            </a:r>
            <a:r>
              <a:rPr dirty="0" smtClean="0"/>
              <a:t>.</a:t>
            </a:r>
            <a:endParaRPr lang="en-GB" dirty="0" smtClean="0"/>
          </a:p>
          <a:p>
            <a:endParaRPr lang="en-GB" dirty="0"/>
          </a:p>
          <a:p>
            <a:r>
              <a:rPr lang="en-GB" dirty="0" smtClean="0"/>
              <a:t>Looking at the Titanic dataset</a:t>
            </a:r>
            <a:endParaRPr dirty="0"/>
          </a:p>
        </p:txBody>
      </p:sp>
      <p:pic>
        <p:nvPicPr>
          <p:cNvPr id="9" name="Picture 2" descr="https://usercontent1.hubstatic.com/6405990_f10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1" y="2916937"/>
            <a:ext cx="9327023" cy="23408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423"/>
          <p:cNvSpPr txBox="1">
            <a:spLocks noGrp="1"/>
          </p:cNvSpPr>
          <p:nvPr>
            <p:ph type="title"/>
          </p:nvPr>
        </p:nvSpPr>
        <p:spPr>
          <a:xfrm>
            <a:off x="326563" y="324938"/>
            <a:ext cx="3609162" cy="1080695"/>
          </a:xfrm>
          <a:prstGeom prst="rect">
            <a:avLst/>
          </a:prstGeom>
        </p:spPr>
        <p:txBody>
          <a:bodyPr/>
          <a:lstStyle/>
          <a:p>
            <a:pPr>
              <a:defRPr b="1"/>
            </a:pPr>
            <a:r>
              <a:t>Data Set:</a:t>
            </a:r>
            <a:r>
              <a:rPr b="0"/>
              <a:t> </a:t>
            </a:r>
            <a:br>
              <a:rPr b="0"/>
            </a:br>
            <a:r>
              <a:rPr b="0"/>
              <a:t>Titanic Survival</a:t>
            </a:r>
          </a:p>
        </p:txBody>
      </p:sp>
      <p:sp>
        <p:nvSpPr>
          <p:cNvPr id="301" name="Shape 424"/>
          <p:cNvSpPr txBox="1">
            <a:spLocks noGrp="1"/>
          </p:cNvSpPr>
          <p:nvPr>
            <p:ph type="body" sz="quarter" idx="1"/>
          </p:nvPr>
        </p:nvSpPr>
        <p:spPr>
          <a:xfrm>
            <a:off x="1776688" y="1997805"/>
            <a:ext cx="2088093" cy="652894"/>
          </a:xfrm>
          <a:prstGeom prst="rect">
            <a:avLst/>
          </a:prstGeom>
        </p:spPr>
        <p:txBody>
          <a:bodyPr>
            <a:normAutofit lnSpcReduction="10000"/>
          </a:bodyPr>
          <a:lstStyle/>
          <a:p>
            <a:pPr algn="r">
              <a:buSzTx/>
              <a:buNone/>
              <a:defRPr sz="1400"/>
            </a:pPr>
            <a:r>
              <a:t>Data Dictionary:</a:t>
            </a:r>
            <a:br/>
            <a:r>
              <a:t>(‘titanic-dic.csv’)</a:t>
            </a:r>
          </a:p>
        </p:txBody>
      </p:sp>
      <p:graphicFrame>
        <p:nvGraphicFramePr>
          <p:cNvPr id="302" name="Shape 425"/>
          <p:cNvGraphicFramePr/>
          <p:nvPr/>
        </p:nvGraphicFramePr>
        <p:xfrm>
          <a:off x="4116171" y="606279"/>
          <a:ext cx="4409016" cy="4449720"/>
        </p:xfrm>
        <a:graphic>
          <a:graphicData uri="http://schemas.openxmlformats.org/drawingml/2006/table">
            <a:tbl>
              <a:tblPr>
                <a:tableStyleId>{4C3C2611-4C71-4FC5-86AE-919BDF0F9419}</a:tableStyleId>
              </a:tblPr>
              <a:tblGrid>
                <a:gridCol w="1138114"/>
                <a:gridCol w="1435546"/>
                <a:gridCol w="1835356"/>
              </a:tblGrid>
              <a:tr h="321570">
                <a:tc>
                  <a:txBody>
                    <a:bodyPr/>
                    <a:lstStyle/>
                    <a:p>
                      <a:pPr algn="l" defTabSz="934719">
                        <a:defRPr sz="1800" b="0">
                          <a:uFillTx/>
                        </a:defRPr>
                      </a:pPr>
                      <a:r>
                        <a:rPr sz="1000" b="1">
                          <a:solidFill>
                            <a:srgbClr val="FFFFFF"/>
                          </a:solidFill>
                          <a:latin typeface="Arial"/>
                          <a:ea typeface="Arial"/>
                          <a:cs typeface="Arial"/>
                          <a:sym typeface="Arial"/>
                        </a:rPr>
                        <a:t>Variable</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0097A7"/>
                    </a:solidFill>
                  </a:tcPr>
                </a:tc>
                <a:tc>
                  <a:txBody>
                    <a:bodyPr/>
                    <a:lstStyle/>
                    <a:p>
                      <a:pPr algn="l" defTabSz="934719">
                        <a:defRPr sz="1800" b="0">
                          <a:uFillTx/>
                        </a:defRPr>
                      </a:pPr>
                      <a:r>
                        <a:rPr sz="1000" b="1">
                          <a:solidFill>
                            <a:srgbClr val="FFFFFF"/>
                          </a:solidFill>
                          <a:latin typeface="Arial"/>
                          <a:ea typeface="Arial"/>
                          <a:cs typeface="Arial"/>
                          <a:sym typeface="Arial"/>
                        </a:rPr>
                        <a:t>Definition</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0097A7"/>
                    </a:solidFill>
                  </a:tcPr>
                </a:tc>
                <a:tc>
                  <a:txBody>
                    <a:bodyPr/>
                    <a:lstStyle/>
                    <a:p>
                      <a:pPr algn="l" defTabSz="934719">
                        <a:defRPr sz="1800" b="0">
                          <a:uFillTx/>
                        </a:defRPr>
                      </a:pPr>
                      <a:r>
                        <a:rPr sz="1000" b="1">
                          <a:solidFill>
                            <a:srgbClr val="FFFFFF"/>
                          </a:solidFill>
                          <a:latin typeface="Arial"/>
                          <a:ea typeface="Arial"/>
                          <a:cs typeface="Arial"/>
                          <a:sym typeface="Arial"/>
                        </a:rPr>
                        <a:t>Key</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0097A7"/>
                    </a:solidFill>
                  </a:tcPr>
                </a:tc>
              </a:tr>
              <a:tr h="321570">
                <a:tc>
                  <a:txBody>
                    <a:bodyPr/>
                    <a:lstStyle/>
                    <a:p>
                      <a:pPr algn="l" defTabSz="934719">
                        <a:defRPr sz="1800" b="0">
                          <a:uFillTx/>
                        </a:defRPr>
                      </a:pPr>
                      <a:r>
                        <a:rPr sz="1000">
                          <a:latin typeface="Arial"/>
                          <a:ea typeface="Arial"/>
                          <a:cs typeface="Arial"/>
                          <a:sym typeface="Arial"/>
                        </a:rPr>
                        <a:t>Survived</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EEEEEE"/>
                    </a:solidFill>
                  </a:tcPr>
                </a:tc>
                <a:tc>
                  <a:txBody>
                    <a:bodyPr/>
                    <a:lstStyle/>
                    <a:p>
                      <a:pPr algn="l" defTabSz="934719">
                        <a:defRPr sz="1800" b="0">
                          <a:uFillTx/>
                        </a:defRPr>
                      </a:pPr>
                      <a:r>
                        <a:rPr sz="1000">
                          <a:latin typeface="Arial"/>
                          <a:ea typeface="Arial"/>
                          <a:cs typeface="Arial"/>
                          <a:sym typeface="Arial"/>
                        </a:rPr>
                        <a:t>survival</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c>
                  <a:txBody>
                    <a:bodyPr/>
                    <a:lstStyle/>
                    <a:p>
                      <a:pPr algn="l" defTabSz="934719">
                        <a:defRPr sz="1800" b="0">
                          <a:uFillTx/>
                        </a:defRPr>
                      </a:pPr>
                      <a:r>
                        <a:rPr sz="1000">
                          <a:latin typeface="Arial"/>
                          <a:ea typeface="Arial"/>
                          <a:cs typeface="Arial"/>
                          <a:sym typeface="Arial"/>
                        </a:rPr>
                        <a:t>0 = No, 1 = Yes</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r>
              <a:tr h="321570">
                <a:tc>
                  <a:txBody>
                    <a:bodyPr/>
                    <a:lstStyle/>
                    <a:p>
                      <a:pPr algn="l" defTabSz="934719">
                        <a:defRPr sz="1800" b="0">
                          <a:uFillTx/>
                        </a:defRPr>
                      </a:pPr>
                      <a:r>
                        <a:rPr sz="1000">
                          <a:latin typeface="Arial"/>
                          <a:ea typeface="Arial"/>
                          <a:cs typeface="Arial"/>
                          <a:sym typeface="Arial"/>
                        </a:rPr>
                        <a:t>Pclass</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EEEEEE"/>
                    </a:solidFill>
                  </a:tcPr>
                </a:tc>
                <a:tc>
                  <a:txBody>
                    <a:bodyPr/>
                    <a:lstStyle/>
                    <a:p>
                      <a:pPr algn="l" defTabSz="934719">
                        <a:defRPr sz="1800" b="0">
                          <a:uFillTx/>
                        </a:defRPr>
                      </a:pPr>
                      <a:r>
                        <a:rPr sz="1000">
                          <a:latin typeface="Arial"/>
                          <a:ea typeface="Arial"/>
                          <a:cs typeface="Arial"/>
                          <a:sym typeface="Arial"/>
                        </a:rPr>
                        <a:t>ticket class</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c>
                  <a:txBody>
                    <a:bodyPr/>
                    <a:lstStyle/>
                    <a:p>
                      <a:pPr algn="l" defTabSz="934719">
                        <a:defRPr sz="1800" b="0">
                          <a:uFillTx/>
                        </a:defRPr>
                      </a:pPr>
                      <a:r>
                        <a:rPr sz="1000">
                          <a:latin typeface="Arial"/>
                          <a:ea typeface="Arial"/>
                          <a:cs typeface="Arial"/>
                          <a:sym typeface="Arial"/>
                        </a:rPr>
                        <a:t>1 = 1st, 2 = 2nd, 3 = 3rd</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r>
              <a:tr h="383408">
                <a:tc>
                  <a:txBody>
                    <a:bodyPr/>
                    <a:lstStyle/>
                    <a:p>
                      <a:pPr algn="l" defTabSz="934719">
                        <a:defRPr sz="1800" b="0">
                          <a:uFillTx/>
                        </a:defRPr>
                      </a:pPr>
                      <a:r>
                        <a:rPr sz="1000">
                          <a:latin typeface="Arial"/>
                          <a:ea typeface="Arial"/>
                          <a:cs typeface="Arial"/>
                          <a:sym typeface="Arial"/>
                        </a:rPr>
                        <a:t>Name</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EEEEEE"/>
                    </a:solidFill>
                  </a:tcPr>
                </a:tc>
                <a:tc>
                  <a:txBody>
                    <a:bodyPr/>
                    <a:lstStyle/>
                    <a:p>
                      <a:pPr algn="l" defTabSz="934719">
                        <a:defRPr sz="1800" b="0">
                          <a:uFillTx/>
                        </a:defRPr>
                      </a:pPr>
                      <a:r>
                        <a:rPr sz="1000">
                          <a:latin typeface="Arial"/>
                          <a:ea typeface="Arial"/>
                          <a:cs typeface="Arial"/>
                          <a:sym typeface="Arial"/>
                        </a:rPr>
                        <a:t>name</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c>
                  <a:txBody>
                    <a:bodyPr/>
                    <a:lstStyle/>
                    <a:p>
                      <a:pPr algn="l" defTabSz="934719">
                        <a:defRPr sz="1400" b="0">
                          <a:uFillTx/>
                          <a:latin typeface="Arial"/>
                          <a:ea typeface="Arial"/>
                          <a:cs typeface="Arial"/>
                          <a:sym typeface="Arial"/>
                        </a:defRPr>
                      </a:pPr>
                      <a:endParaRP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r>
              <a:tr h="383408">
                <a:tc>
                  <a:txBody>
                    <a:bodyPr/>
                    <a:lstStyle/>
                    <a:p>
                      <a:pPr algn="l" defTabSz="934719">
                        <a:defRPr sz="1800" b="0">
                          <a:uFillTx/>
                        </a:defRPr>
                      </a:pPr>
                      <a:r>
                        <a:rPr sz="1000">
                          <a:latin typeface="Arial"/>
                          <a:ea typeface="Arial"/>
                          <a:cs typeface="Arial"/>
                          <a:sym typeface="Arial"/>
                        </a:rPr>
                        <a:t>Sex</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EEEEEE"/>
                    </a:solidFill>
                  </a:tcPr>
                </a:tc>
                <a:tc>
                  <a:txBody>
                    <a:bodyPr/>
                    <a:lstStyle/>
                    <a:p>
                      <a:pPr algn="l" defTabSz="934719">
                        <a:defRPr sz="1800" b="0">
                          <a:uFillTx/>
                        </a:defRPr>
                      </a:pPr>
                      <a:r>
                        <a:rPr sz="1000">
                          <a:latin typeface="Arial"/>
                          <a:ea typeface="Arial"/>
                          <a:cs typeface="Arial"/>
                          <a:sym typeface="Arial"/>
                        </a:rPr>
                        <a:t>sex</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c>
                  <a:txBody>
                    <a:bodyPr/>
                    <a:lstStyle/>
                    <a:p>
                      <a:pPr algn="l" defTabSz="934719">
                        <a:defRPr sz="1400" b="0">
                          <a:uFillTx/>
                          <a:latin typeface="Arial"/>
                          <a:ea typeface="Arial"/>
                          <a:cs typeface="Arial"/>
                          <a:sym typeface="Arial"/>
                        </a:defRPr>
                      </a:pPr>
                      <a:endParaRP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r>
              <a:tr h="383408">
                <a:tc>
                  <a:txBody>
                    <a:bodyPr/>
                    <a:lstStyle/>
                    <a:p>
                      <a:pPr algn="l" defTabSz="934719">
                        <a:defRPr sz="1800" b="0">
                          <a:uFillTx/>
                        </a:defRPr>
                      </a:pPr>
                      <a:r>
                        <a:rPr sz="1000">
                          <a:latin typeface="Arial"/>
                          <a:ea typeface="Arial"/>
                          <a:cs typeface="Arial"/>
                          <a:sym typeface="Arial"/>
                        </a:rPr>
                        <a:t>Age</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EEEEEE"/>
                    </a:solidFill>
                  </a:tcPr>
                </a:tc>
                <a:tc>
                  <a:txBody>
                    <a:bodyPr/>
                    <a:lstStyle/>
                    <a:p>
                      <a:pPr algn="l" defTabSz="934719">
                        <a:defRPr sz="1800" b="0">
                          <a:uFillTx/>
                        </a:defRPr>
                      </a:pPr>
                      <a:r>
                        <a:rPr sz="1000">
                          <a:latin typeface="Arial"/>
                          <a:ea typeface="Arial"/>
                          <a:cs typeface="Arial"/>
                          <a:sym typeface="Arial"/>
                        </a:rPr>
                        <a:t>age in years</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c>
                  <a:txBody>
                    <a:bodyPr/>
                    <a:lstStyle/>
                    <a:p>
                      <a:pPr algn="l" defTabSz="934719">
                        <a:defRPr sz="1400" b="0">
                          <a:uFillTx/>
                          <a:latin typeface="Arial"/>
                          <a:ea typeface="Arial"/>
                          <a:cs typeface="Arial"/>
                          <a:sym typeface="Arial"/>
                        </a:defRPr>
                      </a:pPr>
                      <a:endParaRP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r>
              <a:tr h="321570">
                <a:tc>
                  <a:txBody>
                    <a:bodyPr/>
                    <a:lstStyle/>
                    <a:p>
                      <a:pPr algn="l" defTabSz="934719">
                        <a:defRPr sz="1800" b="0">
                          <a:uFillTx/>
                        </a:defRPr>
                      </a:pPr>
                      <a:r>
                        <a:rPr sz="1000">
                          <a:latin typeface="Arial"/>
                          <a:ea typeface="Arial"/>
                          <a:cs typeface="Arial"/>
                          <a:sym typeface="Arial"/>
                        </a:rPr>
                        <a:t>Sibsp</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EEEEEE"/>
                    </a:solidFill>
                  </a:tcPr>
                </a:tc>
                <a:tc gridSpan="2">
                  <a:txBody>
                    <a:bodyPr/>
                    <a:lstStyle/>
                    <a:p>
                      <a:pPr algn="l" defTabSz="934719">
                        <a:defRPr sz="1800" b="0">
                          <a:uFillTx/>
                        </a:defRPr>
                      </a:pPr>
                      <a:r>
                        <a:rPr sz="1000">
                          <a:latin typeface="Arial"/>
                          <a:ea typeface="Arial"/>
                          <a:cs typeface="Arial"/>
                          <a:sym typeface="Arial"/>
                        </a:rPr>
                        <a:t># of siblings, spouses aboard </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c hMerge="1">
                  <a:txBody>
                    <a:bodyPr/>
                    <a:lstStyle/>
                    <a:p>
                      <a:endParaRPr lang="en-US"/>
                    </a:p>
                  </a:txBody>
                  <a:tcPr/>
                </a:tc>
              </a:tr>
              <a:tr h="321570">
                <a:tc>
                  <a:txBody>
                    <a:bodyPr/>
                    <a:lstStyle/>
                    <a:p>
                      <a:pPr algn="l" defTabSz="934719">
                        <a:defRPr sz="1800" b="0">
                          <a:uFillTx/>
                        </a:defRPr>
                      </a:pPr>
                      <a:r>
                        <a:rPr sz="1000">
                          <a:latin typeface="Arial"/>
                          <a:ea typeface="Arial"/>
                          <a:cs typeface="Arial"/>
                          <a:sym typeface="Arial"/>
                        </a:rPr>
                        <a:t>Parch</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EEEEEE"/>
                    </a:solidFill>
                  </a:tcPr>
                </a:tc>
                <a:tc gridSpan="2">
                  <a:txBody>
                    <a:bodyPr/>
                    <a:lstStyle/>
                    <a:p>
                      <a:pPr algn="l" defTabSz="934719">
                        <a:defRPr sz="1800" b="0">
                          <a:uFillTx/>
                        </a:defRPr>
                      </a:pPr>
                      <a:r>
                        <a:rPr sz="1000">
                          <a:latin typeface="Arial"/>
                          <a:ea typeface="Arial"/>
                          <a:cs typeface="Arial"/>
                          <a:sym typeface="Arial"/>
                        </a:rPr>
                        <a:t># of parents, children aboard </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c hMerge="1">
                  <a:txBody>
                    <a:bodyPr/>
                    <a:lstStyle/>
                    <a:p>
                      <a:endParaRPr lang="en-US"/>
                    </a:p>
                  </a:txBody>
                  <a:tcPr/>
                </a:tc>
              </a:tr>
              <a:tr h="383408">
                <a:tc>
                  <a:txBody>
                    <a:bodyPr/>
                    <a:lstStyle/>
                    <a:p>
                      <a:pPr algn="l" defTabSz="934719">
                        <a:defRPr sz="1800" b="0">
                          <a:uFillTx/>
                        </a:defRPr>
                      </a:pPr>
                      <a:r>
                        <a:rPr sz="1000">
                          <a:latin typeface="Arial"/>
                          <a:ea typeface="Arial"/>
                          <a:cs typeface="Arial"/>
                          <a:sym typeface="Arial"/>
                        </a:rPr>
                        <a:t>Ticket</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EEEEEE"/>
                    </a:solidFill>
                  </a:tcPr>
                </a:tc>
                <a:tc>
                  <a:txBody>
                    <a:bodyPr/>
                    <a:lstStyle/>
                    <a:p>
                      <a:pPr algn="l" defTabSz="934719">
                        <a:defRPr sz="1800" b="0">
                          <a:uFillTx/>
                        </a:defRPr>
                      </a:pPr>
                      <a:r>
                        <a:rPr sz="1000">
                          <a:latin typeface="Arial"/>
                          <a:ea typeface="Arial"/>
                          <a:cs typeface="Arial"/>
                          <a:sym typeface="Arial"/>
                        </a:rPr>
                        <a:t>ticket number</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c>
                  <a:txBody>
                    <a:bodyPr/>
                    <a:lstStyle/>
                    <a:p>
                      <a:pPr algn="l" defTabSz="934719">
                        <a:defRPr sz="1400" b="0">
                          <a:uFillTx/>
                          <a:latin typeface="Arial"/>
                          <a:ea typeface="Arial"/>
                          <a:cs typeface="Arial"/>
                          <a:sym typeface="Arial"/>
                        </a:defRPr>
                      </a:pPr>
                      <a:endParaRP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r>
              <a:tr h="383408">
                <a:tc>
                  <a:txBody>
                    <a:bodyPr/>
                    <a:lstStyle/>
                    <a:p>
                      <a:pPr algn="l" defTabSz="934719">
                        <a:defRPr sz="1800" b="0">
                          <a:uFillTx/>
                        </a:defRPr>
                      </a:pPr>
                      <a:r>
                        <a:rPr sz="1000">
                          <a:latin typeface="Arial"/>
                          <a:ea typeface="Arial"/>
                          <a:cs typeface="Arial"/>
                          <a:sym typeface="Arial"/>
                        </a:rPr>
                        <a:t>Fare</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EEEEEE"/>
                    </a:solidFill>
                  </a:tcPr>
                </a:tc>
                <a:tc>
                  <a:txBody>
                    <a:bodyPr/>
                    <a:lstStyle/>
                    <a:p>
                      <a:pPr algn="l" defTabSz="934719">
                        <a:defRPr sz="1800" b="0">
                          <a:uFillTx/>
                        </a:defRPr>
                      </a:pPr>
                      <a:r>
                        <a:rPr sz="1000">
                          <a:latin typeface="Arial"/>
                          <a:ea typeface="Arial"/>
                          <a:cs typeface="Arial"/>
                          <a:sym typeface="Arial"/>
                        </a:rPr>
                        <a:t>passenger fare</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c>
                  <a:txBody>
                    <a:bodyPr/>
                    <a:lstStyle/>
                    <a:p>
                      <a:pPr algn="l" defTabSz="934719">
                        <a:defRPr sz="1400" b="0">
                          <a:uFillTx/>
                          <a:latin typeface="Arial"/>
                          <a:ea typeface="Arial"/>
                          <a:cs typeface="Arial"/>
                          <a:sym typeface="Arial"/>
                        </a:defRPr>
                      </a:pPr>
                      <a:endParaRP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r>
              <a:tr h="383408">
                <a:tc>
                  <a:txBody>
                    <a:bodyPr/>
                    <a:lstStyle/>
                    <a:p>
                      <a:pPr algn="l" defTabSz="934719">
                        <a:defRPr sz="1800" b="0">
                          <a:uFillTx/>
                        </a:defRPr>
                      </a:pPr>
                      <a:r>
                        <a:rPr sz="1000">
                          <a:latin typeface="Arial"/>
                          <a:ea typeface="Arial"/>
                          <a:cs typeface="Arial"/>
                          <a:sym typeface="Arial"/>
                        </a:rPr>
                        <a:t>Cabin</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EEEEEE"/>
                    </a:solidFill>
                  </a:tcPr>
                </a:tc>
                <a:tc>
                  <a:txBody>
                    <a:bodyPr/>
                    <a:lstStyle/>
                    <a:p>
                      <a:pPr algn="l" defTabSz="934719">
                        <a:defRPr sz="1800" b="0">
                          <a:uFillTx/>
                        </a:defRPr>
                      </a:pPr>
                      <a:r>
                        <a:rPr sz="1000">
                          <a:latin typeface="Arial"/>
                          <a:ea typeface="Arial"/>
                          <a:cs typeface="Arial"/>
                          <a:sym typeface="Arial"/>
                        </a:rPr>
                        <a:t>cabin number</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c>
                  <a:txBody>
                    <a:bodyPr/>
                    <a:lstStyle/>
                    <a:p>
                      <a:pPr algn="l" defTabSz="934719">
                        <a:defRPr sz="1400" b="0">
                          <a:uFillTx/>
                          <a:latin typeface="Arial"/>
                          <a:ea typeface="Arial"/>
                          <a:cs typeface="Arial"/>
                          <a:sym typeface="Arial"/>
                        </a:defRPr>
                      </a:pPr>
                      <a:endParaRP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r>
              <a:tr h="383408">
                <a:tc>
                  <a:txBody>
                    <a:bodyPr/>
                    <a:lstStyle/>
                    <a:p>
                      <a:pPr algn="l" defTabSz="934719">
                        <a:defRPr sz="1800" b="0">
                          <a:uFillTx/>
                        </a:defRPr>
                      </a:pPr>
                      <a:r>
                        <a:rPr sz="1000">
                          <a:latin typeface="Arial"/>
                          <a:ea typeface="Arial"/>
                          <a:cs typeface="Arial"/>
                          <a:sym typeface="Arial"/>
                        </a:rPr>
                        <a:t>Embarked</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EEEEEE"/>
                    </a:solidFill>
                  </a:tcPr>
                </a:tc>
                <a:tc>
                  <a:txBody>
                    <a:bodyPr/>
                    <a:lstStyle/>
                    <a:p>
                      <a:pPr algn="l" defTabSz="934719">
                        <a:defRPr sz="1800" b="0">
                          <a:uFillTx/>
                        </a:defRPr>
                      </a:pPr>
                      <a:r>
                        <a:rPr sz="1000">
                          <a:latin typeface="Arial"/>
                          <a:ea typeface="Arial"/>
                          <a:cs typeface="Arial"/>
                          <a:sym typeface="Arial"/>
                        </a:rPr>
                        <a:t>port of embarkation</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c>
                  <a:txBody>
                    <a:bodyPr/>
                    <a:lstStyle/>
                    <a:p>
                      <a:pPr algn="l" defTabSz="934719">
                        <a:defRPr sz="1400" b="0">
                          <a:uFillTx/>
                          <a:latin typeface="Arial"/>
                          <a:ea typeface="Arial"/>
                          <a:cs typeface="Arial"/>
                          <a:sym typeface="Arial"/>
                        </a:defRPr>
                      </a:pPr>
                      <a:endParaRP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r>
            </a:tbl>
          </a:graphicData>
        </a:graphic>
      </p:graphicFrame>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417"/>
          <p:cNvSpPr txBox="1">
            <a:spLocks noGrp="1"/>
          </p:cNvSpPr>
          <p:nvPr>
            <p:ph type="title"/>
          </p:nvPr>
        </p:nvSpPr>
        <p:spPr>
          <a:xfrm>
            <a:off x="326563" y="324938"/>
            <a:ext cx="8536376" cy="591561"/>
          </a:xfrm>
          <a:prstGeom prst="rect">
            <a:avLst/>
          </a:prstGeom>
        </p:spPr>
        <p:txBody>
          <a:bodyPr>
            <a:normAutofit fontScale="90000"/>
          </a:bodyPr>
          <a:lstStyle>
            <a:lvl1pPr>
              <a:defRPr b="1"/>
            </a:lvl1pPr>
          </a:lstStyle>
          <a:p>
            <a:r>
              <a:t>Dummy Variables</a:t>
            </a:r>
          </a:p>
        </p:txBody>
      </p:sp>
      <p:sp>
        <p:nvSpPr>
          <p:cNvPr id="298" name="Shape 418"/>
          <p:cNvSpPr txBox="1"/>
          <p:nvPr/>
        </p:nvSpPr>
        <p:spPr>
          <a:xfrm>
            <a:off x="326410" y="1102543"/>
            <a:ext cx="8536375" cy="1693981"/>
          </a:xfrm>
          <a:prstGeom prst="rect">
            <a:avLst/>
          </a:prstGeom>
          <a:ln w="12700">
            <a:miter lim="400000"/>
          </a:ln>
          <a:extLst>
            <a:ext uri="{C572A759-6A51-4108-AA02-DFA0A04FC94B}">
              <ma14:wrappingTextBoxFlag xmlns:ma14="http://schemas.microsoft.com/office/mac/drawingml/2011/main" val="1"/>
            </a:ext>
          </a:extLst>
        </p:spPr>
        <p:txBody>
          <a:bodyPr lIns="93456" tIns="93456" rIns="93456" bIns="93456">
            <a:spAutoFit/>
          </a:bodyPr>
          <a:lstStyle/>
          <a:p>
            <a:pPr marL="457200" indent="-342900" algn="l" defTabSz="934719">
              <a:spcBef>
                <a:spcPts val="1000"/>
              </a:spcBef>
              <a:buClr>
                <a:srgbClr val="000000"/>
              </a:buClr>
              <a:buSzPct val="100000"/>
              <a:buFont typeface="Helvetica"/>
              <a:buChar char="●"/>
              <a:defRPr sz="1800" b="0" i="1">
                <a:uFillTx/>
                <a:latin typeface="Proxima Nova"/>
                <a:ea typeface="Proxima Nova"/>
                <a:cs typeface="Proxima Nova"/>
                <a:sym typeface="Proxima Nova"/>
              </a:defRPr>
            </a:pPr>
            <a:r>
              <a:t>Used for representing categorical variables in a linear regression model</a:t>
            </a:r>
          </a:p>
          <a:p>
            <a:pPr marL="914400" lvl="1" indent="-342900" algn="l" defTabSz="934719">
              <a:spcBef>
                <a:spcPts val="1000"/>
              </a:spcBef>
              <a:buClr>
                <a:srgbClr val="000000"/>
              </a:buClr>
              <a:buSzPct val="100000"/>
              <a:buFont typeface="Helvetica"/>
              <a:buChar char="○"/>
              <a:defRPr sz="1800" b="0">
                <a:uFillTx/>
                <a:latin typeface="Proxima Nova"/>
                <a:ea typeface="Proxima Nova"/>
                <a:cs typeface="Proxima Nova"/>
                <a:sym typeface="Proxima Nova"/>
              </a:defRPr>
            </a:pPr>
            <a:r>
              <a:t>Sex:   male = {0, 1}</a:t>
            </a:r>
          </a:p>
          <a:p>
            <a:pPr marL="914400" lvl="1" indent="-342900" algn="l" defTabSz="934719">
              <a:spcBef>
                <a:spcPts val="1000"/>
              </a:spcBef>
              <a:buClr>
                <a:srgbClr val="000000"/>
              </a:buClr>
              <a:buSzPct val="100000"/>
              <a:buFont typeface="Helvetica"/>
              <a:buChar char="○"/>
              <a:defRPr sz="1800" b="0">
                <a:uFillTx/>
                <a:latin typeface="Proxima Nova"/>
                <a:ea typeface="Proxima Nova"/>
                <a:cs typeface="Proxima Nova"/>
                <a:sym typeface="Proxima Nova"/>
              </a:defRPr>
            </a:pPr>
            <a:r>
              <a:t>Pclass:  {1, 2, 3}</a:t>
            </a:r>
          </a:p>
          <a:p>
            <a:pPr marL="914400" lvl="1" indent="-342900" algn="l" defTabSz="934719">
              <a:spcBef>
                <a:spcPts val="1000"/>
              </a:spcBef>
              <a:buClr>
                <a:srgbClr val="000000"/>
              </a:buClr>
              <a:buSzPct val="100000"/>
              <a:buFont typeface="Helvetica"/>
              <a:buChar char="○"/>
              <a:defRPr sz="1800" b="0">
                <a:uFillTx/>
                <a:latin typeface="Proxima Nova"/>
                <a:ea typeface="Proxima Nova"/>
                <a:cs typeface="Proxima Nova"/>
                <a:sym typeface="Proxima Nova"/>
              </a:defRPr>
            </a:pPr>
            <a:r>
              <a:t>Age group:  child = {0, 1}</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hape 431"/>
          <p:cNvSpPr txBox="1">
            <a:spLocks noGrp="1"/>
          </p:cNvSpPr>
          <p:nvPr>
            <p:ph type="title"/>
          </p:nvPr>
        </p:nvSpPr>
        <p:spPr>
          <a:xfrm>
            <a:off x="326563" y="324938"/>
            <a:ext cx="8536376" cy="591561"/>
          </a:xfrm>
          <a:prstGeom prst="rect">
            <a:avLst/>
          </a:prstGeom>
        </p:spPr>
        <p:txBody>
          <a:bodyPr>
            <a:normAutofit fontScale="90000"/>
          </a:bodyPr>
          <a:lstStyle>
            <a:lvl1pPr>
              <a:defRPr b="1"/>
            </a:lvl1pPr>
          </a:lstStyle>
          <a:p>
            <a:r>
              <a:rPr dirty="0"/>
              <a:t>Logistic Regression </a:t>
            </a:r>
            <a:r>
              <a:rPr dirty="0" smtClean="0"/>
              <a:t>Modelling</a:t>
            </a:r>
            <a:r>
              <a:rPr lang="en-GB" dirty="0" smtClean="0"/>
              <a:t> </a:t>
            </a:r>
            <a:r>
              <a:rPr lang="mr-IN" dirty="0" smtClean="0"/>
              <a:t>–</a:t>
            </a:r>
            <a:r>
              <a:rPr lang="en-GB" dirty="0" smtClean="0"/>
              <a:t> reference reading</a:t>
            </a:r>
            <a:endParaRPr dirty="0"/>
          </a:p>
        </p:txBody>
      </p:sp>
      <p:sp>
        <p:nvSpPr>
          <p:cNvPr id="306" name="Shape 432"/>
          <p:cNvSpPr txBox="1"/>
          <p:nvPr/>
        </p:nvSpPr>
        <p:spPr>
          <a:xfrm>
            <a:off x="326410" y="2527137"/>
            <a:ext cx="8536375" cy="2131426"/>
          </a:xfrm>
          <a:prstGeom prst="rect">
            <a:avLst/>
          </a:prstGeom>
          <a:ln w="12700">
            <a:miter lim="400000"/>
          </a:ln>
          <a:extLst>
            <a:ext uri="{C572A759-6A51-4108-AA02-DFA0A04FC94B}">
              <ma14:wrappingTextBoxFlag xmlns:ma14="http://schemas.microsoft.com/office/mac/drawingml/2011/main" val="1"/>
            </a:ext>
          </a:extLst>
        </p:spPr>
        <p:txBody>
          <a:bodyPr lIns="93456" tIns="93456" rIns="93456" bIns="93456">
            <a:spAutoFit/>
          </a:bodyPr>
          <a:lstStyle/>
          <a:p>
            <a:pPr algn="l" defTabSz="934719">
              <a:spcBef>
                <a:spcPts val="1000"/>
              </a:spcBef>
              <a:defRPr sz="1400">
                <a:uFillTx/>
                <a:latin typeface="Proxima Nova"/>
                <a:ea typeface="Proxima Nova"/>
                <a:cs typeface="Proxima Nova"/>
                <a:sym typeface="Proxima Nova"/>
              </a:defRPr>
            </a:pPr>
            <a:r>
              <a:rPr dirty="0" smtClean="0"/>
              <a:t>Method</a:t>
            </a:r>
            <a:r>
              <a:rPr lang="en-GB" dirty="0" smtClean="0"/>
              <a:t> used</a:t>
            </a:r>
            <a:r>
              <a:rPr dirty="0" smtClean="0"/>
              <a:t>:</a:t>
            </a:r>
            <a:endParaRPr dirty="0"/>
          </a:p>
          <a:p>
            <a:pPr marL="457200" indent="-228600" algn="l" defTabSz="934719">
              <a:spcBef>
                <a:spcPts val="1000"/>
              </a:spcBef>
              <a:buSzPct val="100000"/>
              <a:buAutoNum type="arabicPeriod"/>
              <a:defRPr sz="1400" b="0">
                <a:uFillTx/>
                <a:latin typeface="Proxima Nova"/>
                <a:ea typeface="Proxima Nova"/>
                <a:cs typeface="Proxima Nova"/>
                <a:sym typeface="Proxima Nova"/>
              </a:defRPr>
            </a:pPr>
            <a:r>
              <a:rPr dirty="0"/>
              <a:t>split the dataset into a training subset and a test subset</a:t>
            </a:r>
          </a:p>
          <a:p>
            <a:pPr marL="457200" indent="-228600" algn="l" defTabSz="934719">
              <a:spcBef>
                <a:spcPts val="1000"/>
              </a:spcBef>
              <a:buSzPct val="100000"/>
              <a:buAutoNum type="arabicPeriod"/>
              <a:defRPr sz="1400" b="0">
                <a:uFillTx/>
                <a:latin typeface="Proxima Nova"/>
                <a:ea typeface="Proxima Nova"/>
                <a:cs typeface="Proxima Nova"/>
                <a:sym typeface="Proxima Nova"/>
              </a:defRPr>
            </a:pPr>
            <a:r>
              <a:rPr dirty="0"/>
              <a:t>train the model on the training data</a:t>
            </a:r>
          </a:p>
          <a:p>
            <a:pPr marL="457200" indent="-228600" algn="l" defTabSz="934719">
              <a:spcBef>
                <a:spcPts val="1000"/>
              </a:spcBef>
              <a:buSzPct val="100000"/>
              <a:buAutoNum type="arabicPeriod"/>
              <a:defRPr sz="1400" b="0">
                <a:uFillTx/>
                <a:latin typeface="Proxima Nova"/>
                <a:ea typeface="Proxima Nova"/>
                <a:cs typeface="Proxima Nova"/>
                <a:sym typeface="Proxima Nova"/>
              </a:defRPr>
            </a:pPr>
            <a:r>
              <a:rPr dirty="0"/>
              <a:t>test the model on the test data</a:t>
            </a:r>
          </a:p>
          <a:p>
            <a:pPr marL="457200" indent="-228600" algn="l" defTabSz="934719">
              <a:spcBef>
                <a:spcPts val="1000"/>
              </a:spcBef>
              <a:buClr>
                <a:srgbClr val="0000FF"/>
              </a:buClr>
              <a:buSzPct val="100000"/>
              <a:buFont typeface="Helvetica"/>
              <a:buChar char="➢"/>
              <a:defRPr sz="1400" b="0" i="1">
                <a:solidFill>
                  <a:srgbClr val="0000FF"/>
                </a:solidFill>
                <a:uFillTx/>
                <a:latin typeface="Proxima Nova"/>
                <a:ea typeface="Proxima Nova"/>
                <a:cs typeface="Proxima Nova"/>
                <a:sym typeface="Proxima Nova"/>
              </a:defRPr>
            </a:pPr>
            <a:r>
              <a:rPr dirty="0"/>
              <a:t>Issues with this approach? </a:t>
            </a:r>
          </a:p>
          <a:p>
            <a:pPr marL="457200" indent="-228600" algn="l" defTabSz="934719">
              <a:spcBef>
                <a:spcPts val="1000"/>
              </a:spcBef>
              <a:buClr>
                <a:srgbClr val="0000FF"/>
              </a:buClr>
              <a:buSzPct val="100000"/>
              <a:buFont typeface="Helvetica"/>
              <a:buChar char="➢"/>
              <a:defRPr sz="1400" b="0" i="1">
                <a:solidFill>
                  <a:srgbClr val="0000FF"/>
                </a:solidFill>
                <a:uFillTx/>
                <a:latin typeface="Proxima Nova"/>
                <a:ea typeface="Proxima Nova"/>
                <a:cs typeface="Proxima Nova"/>
                <a:sym typeface="Proxima Nova"/>
              </a:defRPr>
            </a:pPr>
            <a:r>
              <a:rPr dirty="0"/>
              <a:t>Resolutions?</a:t>
            </a:r>
          </a:p>
        </p:txBody>
      </p:sp>
      <p:sp>
        <p:nvSpPr>
          <p:cNvPr id="307" name="Shape 433"/>
          <p:cNvSpPr txBox="1"/>
          <p:nvPr/>
        </p:nvSpPr>
        <p:spPr>
          <a:xfrm>
            <a:off x="326563" y="1074968"/>
            <a:ext cx="8536376" cy="896623"/>
          </a:xfrm>
          <a:prstGeom prst="rect">
            <a:avLst/>
          </a:prstGeom>
          <a:ln w="12700">
            <a:miter lim="400000"/>
          </a:ln>
          <a:extLst>
            <a:ext uri="{C572A759-6A51-4108-AA02-DFA0A04FC94B}">
              <ma14:wrappingTextBoxFlag xmlns:ma14="http://schemas.microsoft.com/office/mac/drawingml/2011/main" val="1"/>
            </a:ext>
          </a:extLst>
        </p:spPr>
        <p:txBody>
          <a:bodyPr lIns="93456" tIns="93456" rIns="93456" bIns="93456">
            <a:spAutoFit/>
          </a:bodyPr>
          <a:lstStyle/>
          <a:p>
            <a:pPr algn="l" defTabSz="934719">
              <a:defRPr sz="1200" b="0">
                <a:solidFill>
                  <a:srgbClr val="222222"/>
                </a:solidFill>
                <a:uFillTx/>
                <a:latin typeface="Bitter"/>
                <a:ea typeface="Bitter"/>
                <a:cs typeface="Bitter"/>
                <a:sym typeface="Bitter"/>
              </a:defRPr>
            </a:pPr>
            <a:r>
              <a:rPr dirty="0" smtClean="0"/>
              <a:t>sklearn.linear_model.</a:t>
            </a:r>
            <a:r>
              <a:rPr b="1" dirty="0" smtClean="0"/>
              <a:t>LogisticRegression</a:t>
            </a:r>
            <a:r>
              <a:rPr lang="en-GB" b="1" dirty="0" smtClean="0"/>
              <a:t> </a:t>
            </a:r>
            <a:r>
              <a:rPr sz="1100" dirty="0" smtClean="0">
                <a:solidFill>
                  <a:schemeClr val="accent6">
                    <a:lumMod val="75000"/>
                  </a:schemeClr>
                </a:solidFill>
              </a:rPr>
              <a:t>(</a:t>
            </a:r>
            <a:r>
              <a:rPr sz="1100" i="1" dirty="0">
                <a:solidFill>
                  <a:schemeClr val="accent6">
                    <a:lumMod val="75000"/>
                  </a:schemeClr>
                </a:solidFill>
              </a:rPr>
              <a:t>penalty=’l2’</a:t>
            </a:r>
            <a:r>
              <a:rPr sz="1100" dirty="0">
                <a:solidFill>
                  <a:schemeClr val="accent6">
                    <a:lumMod val="75000"/>
                  </a:schemeClr>
                </a:solidFill>
              </a:rPr>
              <a:t>, </a:t>
            </a:r>
            <a:r>
              <a:rPr sz="1100" i="1" dirty="0">
                <a:solidFill>
                  <a:schemeClr val="accent6">
                    <a:lumMod val="75000"/>
                  </a:schemeClr>
                </a:solidFill>
              </a:rPr>
              <a:t>dual=False</a:t>
            </a:r>
            <a:r>
              <a:rPr sz="1100" dirty="0">
                <a:solidFill>
                  <a:schemeClr val="accent6">
                    <a:lumMod val="75000"/>
                  </a:schemeClr>
                </a:solidFill>
              </a:rPr>
              <a:t>, </a:t>
            </a:r>
            <a:r>
              <a:rPr sz="1100" i="1" dirty="0">
                <a:solidFill>
                  <a:schemeClr val="accent6">
                    <a:lumMod val="75000"/>
                  </a:schemeClr>
                </a:solidFill>
              </a:rPr>
              <a:t>tol=0.0001</a:t>
            </a:r>
            <a:r>
              <a:rPr sz="1100" dirty="0">
                <a:solidFill>
                  <a:schemeClr val="accent6">
                    <a:lumMod val="75000"/>
                  </a:schemeClr>
                </a:solidFill>
              </a:rPr>
              <a:t>, </a:t>
            </a:r>
            <a:r>
              <a:rPr sz="1100" i="1" dirty="0">
                <a:solidFill>
                  <a:schemeClr val="accent6">
                    <a:lumMod val="75000"/>
                  </a:schemeClr>
                </a:solidFill>
              </a:rPr>
              <a:t>C=1.0</a:t>
            </a:r>
            <a:r>
              <a:rPr sz="1100" dirty="0">
                <a:solidFill>
                  <a:schemeClr val="accent6">
                    <a:lumMod val="75000"/>
                  </a:schemeClr>
                </a:solidFill>
              </a:rPr>
              <a:t>, </a:t>
            </a:r>
            <a:r>
              <a:rPr sz="1100" i="1" dirty="0">
                <a:solidFill>
                  <a:schemeClr val="accent6">
                    <a:lumMod val="75000"/>
                  </a:schemeClr>
                </a:solidFill>
              </a:rPr>
              <a:t>fit_intercept=True</a:t>
            </a:r>
            <a:r>
              <a:rPr sz="1100" dirty="0">
                <a:solidFill>
                  <a:schemeClr val="accent6">
                    <a:lumMod val="75000"/>
                  </a:schemeClr>
                </a:solidFill>
              </a:rPr>
              <a:t>, </a:t>
            </a:r>
            <a:r>
              <a:rPr sz="1100" i="1" dirty="0">
                <a:solidFill>
                  <a:schemeClr val="accent6">
                    <a:lumMod val="75000"/>
                  </a:schemeClr>
                </a:solidFill>
              </a:rPr>
              <a:t>intercept_scaling=1</a:t>
            </a:r>
            <a:r>
              <a:rPr sz="1100" dirty="0">
                <a:solidFill>
                  <a:schemeClr val="accent6">
                    <a:lumMod val="75000"/>
                  </a:schemeClr>
                </a:solidFill>
              </a:rPr>
              <a:t>, </a:t>
            </a:r>
            <a:r>
              <a:rPr sz="1100" i="1" dirty="0">
                <a:solidFill>
                  <a:schemeClr val="accent6">
                    <a:lumMod val="75000"/>
                  </a:schemeClr>
                </a:solidFill>
              </a:rPr>
              <a:t>class_weight=None</a:t>
            </a:r>
            <a:r>
              <a:rPr sz="1100" dirty="0">
                <a:solidFill>
                  <a:schemeClr val="accent6">
                    <a:lumMod val="75000"/>
                  </a:schemeClr>
                </a:solidFill>
              </a:rPr>
              <a:t>, </a:t>
            </a:r>
            <a:r>
              <a:rPr sz="1100" i="1" dirty="0">
                <a:solidFill>
                  <a:schemeClr val="accent6">
                    <a:lumMod val="75000"/>
                  </a:schemeClr>
                </a:solidFill>
              </a:rPr>
              <a:t>random_state=None</a:t>
            </a:r>
            <a:r>
              <a:rPr sz="1100" dirty="0">
                <a:solidFill>
                  <a:schemeClr val="accent6">
                    <a:lumMod val="75000"/>
                  </a:schemeClr>
                </a:solidFill>
              </a:rPr>
              <a:t>, </a:t>
            </a:r>
            <a:r>
              <a:rPr sz="1100" i="1" dirty="0">
                <a:solidFill>
                  <a:schemeClr val="accent6">
                    <a:lumMod val="75000"/>
                  </a:schemeClr>
                </a:solidFill>
              </a:rPr>
              <a:t>solver=’liblinear’</a:t>
            </a:r>
            <a:r>
              <a:rPr sz="1100" dirty="0">
                <a:solidFill>
                  <a:schemeClr val="accent6">
                    <a:lumMod val="75000"/>
                  </a:schemeClr>
                </a:solidFill>
              </a:rPr>
              <a:t>, </a:t>
            </a:r>
            <a:r>
              <a:rPr sz="1100" i="1" dirty="0">
                <a:solidFill>
                  <a:schemeClr val="accent6">
                    <a:lumMod val="75000"/>
                  </a:schemeClr>
                </a:solidFill>
              </a:rPr>
              <a:t>max_iter=100</a:t>
            </a:r>
            <a:r>
              <a:rPr sz="1100" dirty="0">
                <a:solidFill>
                  <a:schemeClr val="accent6">
                    <a:lumMod val="75000"/>
                  </a:schemeClr>
                </a:solidFill>
              </a:rPr>
              <a:t>, </a:t>
            </a:r>
            <a:r>
              <a:rPr sz="1100" i="1" dirty="0">
                <a:solidFill>
                  <a:schemeClr val="accent6">
                    <a:lumMod val="75000"/>
                  </a:schemeClr>
                </a:solidFill>
              </a:rPr>
              <a:t>multi_class=’ovr’</a:t>
            </a:r>
            <a:r>
              <a:rPr sz="1100" dirty="0">
                <a:solidFill>
                  <a:schemeClr val="accent6">
                    <a:lumMod val="75000"/>
                  </a:schemeClr>
                </a:solidFill>
              </a:rPr>
              <a:t>, </a:t>
            </a:r>
            <a:r>
              <a:rPr sz="1100" i="1" dirty="0">
                <a:solidFill>
                  <a:schemeClr val="accent6">
                    <a:lumMod val="75000"/>
                  </a:schemeClr>
                </a:solidFill>
              </a:rPr>
              <a:t>verbose=0</a:t>
            </a:r>
            <a:r>
              <a:rPr sz="1100" dirty="0">
                <a:solidFill>
                  <a:schemeClr val="accent6">
                    <a:lumMod val="75000"/>
                  </a:schemeClr>
                </a:solidFill>
              </a:rPr>
              <a:t>, </a:t>
            </a:r>
            <a:r>
              <a:rPr sz="1100" i="1" dirty="0">
                <a:solidFill>
                  <a:schemeClr val="accent6">
                    <a:lumMod val="75000"/>
                  </a:schemeClr>
                </a:solidFill>
              </a:rPr>
              <a:t>warm_start=False</a:t>
            </a:r>
            <a:r>
              <a:rPr sz="1100" dirty="0">
                <a:solidFill>
                  <a:schemeClr val="accent6">
                    <a:lumMod val="75000"/>
                  </a:schemeClr>
                </a:solidFill>
              </a:rPr>
              <a:t>, </a:t>
            </a:r>
            <a:r>
              <a:rPr sz="1100" i="1" dirty="0">
                <a:solidFill>
                  <a:schemeClr val="accent6">
                    <a:lumMod val="75000"/>
                  </a:schemeClr>
                </a:solidFill>
              </a:rPr>
              <a:t>n_jobs=1</a:t>
            </a:r>
            <a:r>
              <a:rPr sz="1100" dirty="0">
                <a:solidFill>
                  <a:schemeClr val="accent6">
                    <a:lumMod val="75000"/>
                  </a:schemeClr>
                </a:solidFill>
              </a:rPr>
              <a:t>)</a:t>
            </a:r>
          </a:p>
          <a:p>
            <a:pPr algn="l" defTabSz="934719">
              <a:defRPr sz="1400" b="0">
                <a:uFillTx/>
                <a:latin typeface="Arial"/>
                <a:ea typeface="Arial"/>
                <a:cs typeface="Arial"/>
                <a:sym typeface="Arial"/>
              </a:defRPr>
            </a:pPr>
            <a:endParaRPr sz="1100" dirty="0">
              <a:solidFill>
                <a:srgbClr val="595959"/>
              </a:solidFill>
            </a:endParaRPr>
          </a:p>
          <a:p>
            <a:pPr algn="l" defTabSz="934719">
              <a:defRPr sz="1200" b="0" u="sng">
                <a:solidFill>
                  <a:srgbClr val="0097A7"/>
                </a:solidFill>
                <a:uFillTx/>
                <a:latin typeface="Proxima Nova"/>
                <a:ea typeface="Proxima Nova"/>
                <a:cs typeface="Proxima Nova"/>
                <a:sym typeface="Proxima Nova"/>
              </a:defRPr>
            </a:pPr>
            <a:r>
              <a:rPr dirty="0">
                <a:uFill>
                  <a:solidFill>
                    <a:srgbClr val="0097A7"/>
                  </a:solidFill>
                </a:uFill>
                <a:hlinkClick r:id="rId2"/>
              </a:rPr>
              <a:t>http://scikit-learn.org/stable/modules/generated/sklearn.linear_model.LogisticRegression.html</a:t>
            </a:r>
            <a:r>
              <a:rPr u="none" dirty="0">
                <a:solidFill>
                  <a:srgbClr val="000000"/>
                </a:solidFill>
              </a:rPr>
              <a:t> </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2" name="Shape 285" descr="Shape 285"/>
          <p:cNvPicPr>
            <a:picLocks noChangeAspect="1"/>
          </p:cNvPicPr>
          <p:nvPr/>
        </p:nvPicPr>
        <p:blipFill>
          <a:blip r:embed="rId2">
            <a:extLst/>
          </a:blip>
          <a:srcRect t="5856" r="5023" b="13582"/>
          <a:stretch>
            <a:fillRect/>
          </a:stretch>
        </p:blipFill>
        <p:spPr>
          <a:xfrm>
            <a:off x="0" y="0"/>
            <a:ext cx="9347205" cy="5257800"/>
          </a:xfrm>
          <a:prstGeom prst="rect">
            <a:avLst/>
          </a:prstGeom>
          <a:ln w="12700">
            <a:miter lim="400000"/>
          </a:ln>
        </p:spPr>
      </p:pic>
      <p:pic>
        <p:nvPicPr>
          <p:cNvPr id="484" name="Shape 287" descr="Shape 287"/>
          <p:cNvPicPr>
            <a:picLocks noChangeAspect="1"/>
          </p:cNvPicPr>
          <p:nvPr/>
        </p:nvPicPr>
        <p:blipFill>
          <a:blip r:embed="rId3">
            <a:extLst/>
          </a:blip>
          <a:stretch>
            <a:fillRect/>
          </a:stretch>
        </p:blipFill>
        <p:spPr>
          <a:xfrm>
            <a:off x="8587269" y="4725172"/>
            <a:ext cx="323074" cy="323074"/>
          </a:xfrm>
          <a:prstGeom prst="rect">
            <a:avLst/>
          </a:prstGeom>
          <a:ln w="12700">
            <a:miter lim="400000"/>
          </a:ln>
        </p:spPr>
      </p:pic>
      <p:sp>
        <p:nvSpPr>
          <p:cNvPr id="485" name="Shape 288"/>
          <p:cNvSpPr txBox="1">
            <a:spLocks noGrp="1"/>
          </p:cNvSpPr>
          <p:nvPr>
            <p:ph type="sldNum" sz="quarter" idx="2"/>
          </p:nvPr>
        </p:nvSpPr>
        <p:spPr>
          <a:xfrm>
            <a:off x="8862685" y="4805281"/>
            <a:ext cx="461665" cy="45653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29</a:t>
            </a:fld>
            <a:endParaRPr/>
          </a:p>
        </p:txBody>
      </p:sp>
      <p:sp>
        <p:nvSpPr>
          <p:cNvPr id="2" name="Rectangle 1"/>
          <p:cNvSpPr/>
          <p:nvPr/>
        </p:nvSpPr>
        <p:spPr>
          <a:xfrm>
            <a:off x="0" y="81025"/>
            <a:ext cx="4977645" cy="1015663"/>
          </a:xfrm>
          <a:prstGeom prst="rect">
            <a:avLst/>
          </a:prstGeom>
        </p:spPr>
        <p:txBody>
          <a:bodyPr wrap="none">
            <a:spAutoFit/>
          </a:bodyPr>
          <a:lstStyle/>
          <a:p>
            <a:pPr algn="l"/>
            <a:r>
              <a:rPr lang="en-GB" sz="2000" dirty="0" smtClean="0"/>
              <a:t>LAB</a:t>
            </a:r>
            <a:r>
              <a:rPr lang="en-GB" sz="1400" dirty="0" smtClean="0"/>
              <a:t>:    </a:t>
            </a:r>
            <a:r>
              <a:rPr lang="en-US" sz="2000" dirty="0" smtClean="0"/>
              <a:t>dat11syd/lessons/lesson-04/lab/</a:t>
            </a:r>
          </a:p>
          <a:p>
            <a:pPr algn="l"/>
            <a:endParaRPr lang="en-US" sz="2000" dirty="0" smtClean="0"/>
          </a:p>
          <a:p>
            <a:pPr marL="342900" indent="-342900" algn="l">
              <a:buFont typeface="Arial" charset="0"/>
              <a:buChar char="•"/>
            </a:pPr>
            <a:r>
              <a:rPr lang="en-US" sz="2000" dirty="0" smtClean="0">
                <a:solidFill>
                  <a:srgbClr val="FF0000"/>
                </a:solidFill>
              </a:rPr>
              <a:t>Lab4a_Logistic_Regression_Titanic</a:t>
            </a:r>
            <a:endParaRPr lang="en-US" sz="2000" dirty="0">
              <a:solidFill>
                <a:srgbClr val="FF0000"/>
              </a:solidFill>
            </a:endParaRPr>
          </a:p>
        </p:txBody>
      </p:sp>
    </p:spTree>
    <p:extLst>
      <p:ext uri="{BB962C8B-B14F-4D97-AF65-F5344CB8AC3E}">
        <p14:creationId xmlns:p14="http://schemas.microsoft.com/office/powerpoint/2010/main" val="1772801037"/>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8197731" y="257023"/>
            <a:ext cx="1094750" cy="810228"/>
          </a:xfrm>
          <a:prstGeom prst="rect">
            <a:avLst/>
          </a:prstGeom>
          <a:solidFill>
            <a:schemeClr val="bg1"/>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7" name="Rectangle 6"/>
          <p:cNvSpPr/>
          <p:nvPr/>
        </p:nvSpPr>
        <p:spPr>
          <a:xfrm>
            <a:off x="-23149" y="0"/>
            <a:ext cx="2786400" cy="5400000"/>
          </a:xfrm>
          <a:prstGeom prst="rect">
            <a:avLst/>
          </a:prstGeom>
          <a:solidFill>
            <a:srgbClr val="00B0F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6734" tIns="46734" rIns="46734" bIns="46734" numCol="1" spcCol="38100" rtlCol="0" anchor="ctr">
            <a:spAutoFit/>
          </a:bodyPr>
          <a:lstStyle/>
          <a:p>
            <a:pPr algn="l" defTabSz="934700"/>
            <a:endParaRPr lang="en-US" sz="1431" b="0">
              <a:uFillTx/>
              <a:latin typeface="Arial"/>
              <a:ea typeface="Arial"/>
              <a:cs typeface="Arial"/>
              <a:sym typeface="Arial"/>
            </a:endParaRPr>
          </a:p>
        </p:txBody>
      </p:sp>
      <p:sp>
        <p:nvSpPr>
          <p:cNvPr id="477" name="Shape 277"/>
          <p:cNvSpPr txBox="1">
            <a:spLocks noGrp="1"/>
          </p:cNvSpPr>
          <p:nvPr>
            <p:ph type="title" idx="4294967295"/>
          </p:nvPr>
        </p:nvSpPr>
        <p:spPr>
          <a:xfrm>
            <a:off x="154472" y="98323"/>
            <a:ext cx="8594333" cy="469508"/>
          </a:xfrm>
          <a:prstGeom prst="rect">
            <a:avLst/>
          </a:prstGeom>
        </p:spPr>
        <p:txBody>
          <a:bodyPr>
            <a:noAutofit/>
          </a:bodyPr>
          <a:lstStyle>
            <a:lvl1pPr defTabSz="566927">
              <a:defRPr sz="1736" b="1">
                <a:latin typeface="Proxima Nova"/>
                <a:ea typeface="Proxima Nova"/>
                <a:cs typeface="Proxima Nova"/>
                <a:sym typeface="Proxima Nova"/>
              </a:defRPr>
            </a:lvl1pPr>
          </a:lstStyle>
          <a:p>
            <a:r>
              <a:rPr lang="en-GB" sz="5520" dirty="0">
                <a:solidFill>
                  <a:schemeClr val="bg1"/>
                </a:solidFill>
              </a:rPr>
              <a:t>Course </a:t>
            </a:r>
            <a:br>
              <a:rPr lang="en-GB" sz="5520" dirty="0">
                <a:solidFill>
                  <a:schemeClr val="bg1"/>
                </a:solidFill>
              </a:rPr>
            </a:br>
            <a:r>
              <a:rPr lang="en-GB" sz="5520" dirty="0">
                <a:solidFill>
                  <a:schemeClr val="bg1"/>
                </a:solidFill>
              </a:rPr>
              <a:t>Plan</a:t>
            </a:r>
            <a:endParaRPr sz="5520" dirty="0">
              <a:solidFill>
                <a:schemeClr val="bg1"/>
              </a:solidFill>
            </a:endParaRPr>
          </a:p>
        </p:txBody>
      </p:sp>
      <p:pic>
        <p:nvPicPr>
          <p:cNvPr id="479" name="Shape 279" descr="Shape 279"/>
          <p:cNvPicPr>
            <a:picLocks noChangeAspect="1"/>
          </p:cNvPicPr>
          <p:nvPr/>
        </p:nvPicPr>
        <p:blipFill>
          <a:blip r:embed="rId2">
            <a:extLst/>
          </a:blip>
          <a:stretch>
            <a:fillRect/>
          </a:stretch>
        </p:blipFill>
        <p:spPr>
          <a:xfrm>
            <a:off x="8587269" y="4725172"/>
            <a:ext cx="323074" cy="323074"/>
          </a:xfrm>
          <a:prstGeom prst="rect">
            <a:avLst/>
          </a:prstGeom>
          <a:ln w="12700">
            <a:miter lim="400000"/>
          </a:ln>
        </p:spPr>
      </p:pic>
      <p:sp>
        <p:nvSpPr>
          <p:cNvPr id="480" name="Shape 280"/>
          <p:cNvSpPr txBox="1">
            <a:spLocks noGrp="1"/>
          </p:cNvSpPr>
          <p:nvPr>
            <p:ph type="sldNum" sz="quarter" idx="2"/>
          </p:nvPr>
        </p:nvSpPr>
        <p:spPr>
          <a:xfrm>
            <a:off x="8862685" y="4805281"/>
            <a:ext cx="461665" cy="45653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a:t>
            </a:fld>
            <a:endParaRPr/>
          </a:p>
        </p:txBody>
      </p:sp>
      <p:sp>
        <p:nvSpPr>
          <p:cNvPr id="5" name="Rectangle 4"/>
          <p:cNvSpPr/>
          <p:nvPr/>
        </p:nvSpPr>
        <p:spPr>
          <a:xfrm>
            <a:off x="8229600" y="277792"/>
            <a:ext cx="1094750" cy="810228"/>
          </a:xfrm>
          <a:prstGeom prst="rect">
            <a:avLst/>
          </a:prstGeom>
          <a:solidFill>
            <a:schemeClr val="bg1"/>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pic>
        <p:nvPicPr>
          <p:cNvPr id="2" name="Picture 1"/>
          <p:cNvPicPr>
            <a:picLocks noChangeAspect="1"/>
          </p:cNvPicPr>
          <p:nvPr/>
        </p:nvPicPr>
        <p:blipFill rotWithShape="1">
          <a:blip r:embed="rId3"/>
          <a:srcRect l="6423" r="4954"/>
          <a:stretch/>
        </p:blipFill>
        <p:spPr>
          <a:xfrm>
            <a:off x="2763250" y="4017"/>
            <a:ext cx="5732567" cy="5257799"/>
          </a:xfrm>
          <a:prstGeom prst="rect">
            <a:avLst/>
          </a:prstGeom>
        </p:spPr>
      </p:pic>
      <p:sp>
        <p:nvSpPr>
          <p:cNvPr id="4" name="Rectangle 3"/>
          <p:cNvSpPr/>
          <p:nvPr/>
        </p:nvSpPr>
        <p:spPr>
          <a:xfrm>
            <a:off x="5173885" y="1463695"/>
            <a:ext cx="3287209" cy="185195"/>
          </a:xfrm>
          <a:prstGeom prst="rect">
            <a:avLst/>
          </a:prstGeom>
          <a:noFill/>
          <a:ln w="31750" cap="flat">
            <a:solidFill>
              <a:schemeClr val="accent5"/>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6" name="5-Point Star 5"/>
          <p:cNvSpPr/>
          <p:nvPr/>
        </p:nvSpPr>
        <p:spPr>
          <a:xfrm>
            <a:off x="4734047" y="4782131"/>
            <a:ext cx="439838" cy="452519"/>
          </a:xfrm>
          <a:prstGeom prst="star5">
            <a:avLst/>
          </a:prstGeom>
          <a:solidFill>
            <a:srgbClr val="FFFF00"/>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cxnSp>
        <p:nvCxnSpPr>
          <p:cNvPr id="8" name="Straight Arrow Connector 7"/>
          <p:cNvCxnSpPr/>
          <p:nvPr/>
        </p:nvCxnSpPr>
        <p:spPr>
          <a:xfrm flipH="1">
            <a:off x="4663440" y="2880360"/>
            <a:ext cx="1188720" cy="9144"/>
          </a:xfrm>
          <a:prstGeom prst="straightConnector1">
            <a:avLst/>
          </a:prstGeom>
          <a:noFill/>
          <a:ln w="25400" cap="flat">
            <a:solidFill>
              <a:srgbClr val="C00000"/>
            </a:solidFill>
            <a:prstDash val="solid"/>
            <a:round/>
            <a:tailEnd type="triangle"/>
          </a:ln>
          <a:effectLst/>
          <a:sp3d/>
        </p:spPr>
        <p:style>
          <a:lnRef idx="0">
            <a:scrgbClr r="0" g="0" b="0"/>
          </a:lnRef>
          <a:fillRef idx="0">
            <a:scrgbClr r="0" g="0" b="0"/>
          </a:fillRef>
          <a:effectRef idx="0">
            <a:scrgbClr r="0" g="0" b="0"/>
          </a:effectRef>
          <a:fontRef idx="none"/>
        </p:style>
      </p:cxnSp>
      <p:sp>
        <p:nvSpPr>
          <p:cNvPr id="13" name="Rectangle 12"/>
          <p:cNvSpPr/>
          <p:nvPr/>
        </p:nvSpPr>
        <p:spPr>
          <a:xfrm>
            <a:off x="3126003" y="2880360"/>
            <a:ext cx="1481546" cy="441146"/>
          </a:xfrm>
          <a:prstGeom prst="rect">
            <a:avLst/>
          </a:prstGeom>
          <a:noFill/>
          <a:ln w="31750" cap="flat">
            <a:solidFill>
              <a:schemeClr val="accent5"/>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5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Paul &amp; </a:t>
            </a:r>
            <a:r>
              <a:rPr kumimoji="0" lang="en-US" sz="1050" b="1" i="0" u="none" strike="noStrike" cap="none" spc="0" normalizeH="0" baseline="0" smtClean="0">
                <a:ln>
                  <a:noFill/>
                </a:ln>
                <a:solidFill>
                  <a:srgbClr val="000000"/>
                </a:solidFill>
                <a:effectLst/>
                <a:uFill>
                  <a:solidFill>
                    <a:srgbClr val="000000"/>
                  </a:solidFill>
                </a:uFill>
                <a:latin typeface="+mj-lt"/>
                <a:ea typeface="+mj-ea"/>
                <a:cs typeface="+mj-cs"/>
                <a:sym typeface="Helvetica"/>
              </a:rPr>
              <a:t>James review final project</a:t>
            </a:r>
            <a:r>
              <a:rPr kumimoji="0" lang="en-US" sz="1050" b="1" i="0" u="none" strike="noStrike" cap="none" spc="0" normalizeH="0" smtClean="0">
                <a:ln>
                  <a:noFill/>
                </a:ln>
                <a:solidFill>
                  <a:srgbClr val="000000"/>
                </a:solidFill>
                <a:effectLst/>
                <a:uFill>
                  <a:solidFill>
                    <a:srgbClr val="000000"/>
                  </a:solidFill>
                </a:uFill>
                <a:latin typeface="+mj-lt"/>
                <a:ea typeface="+mj-ea"/>
                <a:cs typeface="+mj-cs"/>
                <a:sym typeface="Helvetica"/>
              </a:rPr>
              <a:t> ideas</a:t>
            </a:r>
            <a:endParaRPr kumimoji="0" lang="en-US" sz="105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Tree>
    <p:extLst>
      <p:ext uri="{BB962C8B-B14F-4D97-AF65-F5344CB8AC3E}">
        <p14:creationId xmlns:p14="http://schemas.microsoft.com/office/powerpoint/2010/main" val="2013851261"/>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2" name="Shape 285" descr="Shape 285"/>
          <p:cNvPicPr>
            <a:picLocks noChangeAspect="1"/>
          </p:cNvPicPr>
          <p:nvPr/>
        </p:nvPicPr>
        <p:blipFill>
          <a:blip r:embed="rId2">
            <a:extLst/>
          </a:blip>
          <a:srcRect t="5856" r="5023" b="13582"/>
          <a:stretch>
            <a:fillRect/>
          </a:stretch>
        </p:blipFill>
        <p:spPr>
          <a:xfrm>
            <a:off x="0" y="0"/>
            <a:ext cx="9347205" cy="5257800"/>
          </a:xfrm>
          <a:prstGeom prst="rect">
            <a:avLst/>
          </a:prstGeom>
          <a:ln w="12700">
            <a:miter lim="400000"/>
          </a:ln>
        </p:spPr>
      </p:pic>
      <p:pic>
        <p:nvPicPr>
          <p:cNvPr id="484" name="Shape 287" descr="Shape 287"/>
          <p:cNvPicPr>
            <a:picLocks noChangeAspect="1"/>
          </p:cNvPicPr>
          <p:nvPr/>
        </p:nvPicPr>
        <p:blipFill>
          <a:blip r:embed="rId3">
            <a:extLst/>
          </a:blip>
          <a:stretch>
            <a:fillRect/>
          </a:stretch>
        </p:blipFill>
        <p:spPr>
          <a:xfrm>
            <a:off x="8587269" y="4725172"/>
            <a:ext cx="323074" cy="323074"/>
          </a:xfrm>
          <a:prstGeom prst="rect">
            <a:avLst/>
          </a:prstGeom>
          <a:ln w="12700">
            <a:miter lim="400000"/>
          </a:ln>
        </p:spPr>
      </p:pic>
      <p:sp>
        <p:nvSpPr>
          <p:cNvPr id="485" name="Shape 288"/>
          <p:cNvSpPr txBox="1">
            <a:spLocks noGrp="1"/>
          </p:cNvSpPr>
          <p:nvPr>
            <p:ph type="sldNum" sz="quarter" idx="2"/>
          </p:nvPr>
        </p:nvSpPr>
        <p:spPr>
          <a:xfrm>
            <a:off x="8862685" y="4805281"/>
            <a:ext cx="461665" cy="45653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30</a:t>
            </a:fld>
            <a:endParaRPr/>
          </a:p>
        </p:txBody>
      </p:sp>
      <p:sp>
        <p:nvSpPr>
          <p:cNvPr id="2" name="Rectangle 1"/>
          <p:cNvSpPr/>
          <p:nvPr/>
        </p:nvSpPr>
        <p:spPr>
          <a:xfrm>
            <a:off x="0" y="81025"/>
            <a:ext cx="4977645" cy="1015663"/>
          </a:xfrm>
          <a:prstGeom prst="rect">
            <a:avLst/>
          </a:prstGeom>
        </p:spPr>
        <p:txBody>
          <a:bodyPr wrap="none">
            <a:spAutoFit/>
          </a:bodyPr>
          <a:lstStyle/>
          <a:p>
            <a:pPr algn="l"/>
            <a:r>
              <a:rPr lang="en-GB" sz="2000" dirty="0" smtClean="0"/>
              <a:t>LAB</a:t>
            </a:r>
            <a:r>
              <a:rPr lang="en-GB" sz="1400" dirty="0" smtClean="0"/>
              <a:t>:    </a:t>
            </a:r>
            <a:r>
              <a:rPr lang="en-US" sz="2000" dirty="0" smtClean="0"/>
              <a:t>dat11syd/lessons/lesson-04/lab/</a:t>
            </a:r>
          </a:p>
          <a:p>
            <a:pPr algn="l"/>
            <a:endParaRPr lang="en-US" sz="2000" dirty="0" smtClean="0"/>
          </a:p>
          <a:p>
            <a:pPr marL="342900" indent="-342900" algn="l">
              <a:buFont typeface="Arial" charset="0"/>
              <a:buChar char="•"/>
            </a:pPr>
            <a:r>
              <a:rPr lang="en-US" sz="2000" dirty="0">
                <a:solidFill>
                  <a:srgbClr val="FF0000"/>
                </a:solidFill>
              </a:rPr>
              <a:t>Lab4b_Jupyter_Practice</a:t>
            </a:r>
          </a:p>
        </p:txBody>
      </p:sp>
      <p:pic>
        <p:nvPicPr>
          <p:cNvPr id="6" name="Image" descr="Image"/>
          <p:cNvPicPr>
            <a:picLocks noChangeAspect="1"/>
          </p:cNvPicPr>
          <p:nvPr/>
        </p:nvPicPr>
        <p:blipFill>
          <a:blip r:embed="rId4">
            <a:extLst/>
          </a:blip>
          <a:stretch>
            <a:fillRect/>
          </a:stretch>
        </p:blipFill>
        <p:spPr>
          <a:xfrm>
            <a:off x="110385" y="1247634"/>
            <a:ext cx="1709272" cy="1709272"/>
          </a:xfrm>
          <a:prstGeom prst="rect">
            <a:avLst/>
          </a:prstGeom>
          <a:ln w="25400"/>
        </p:spPr>
      </p:pic>
    </p:spTree>
    <p:extLst>
      <p:ext uri="{BB962C8B-B14F-4D97-AF65-F5344CB8AC3E}">
        <p14:creationId xmlns:p14="http://schemas.microsoft.com/office/powerpoint/2010/main" val="1597749725"/>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LAB"/>
          <p:cNvSpPr txBox="1">
            <a:spLocks noGrp="1"/>
          </p:cNvSpPr>
          <p:nvPr>
            <p:ph type="title" idx="4294967295"/>
          </p:nvPr>
        </p:nvSpPr>
        <p:spPr>
          <a:xfrm>
            <a:off x="347662" y="1116012"/>
            <a:ext cx="8426451" cy="3894138"/>
          </a:xfrm>
          <a:prstGeom prst="rect">
            <a:avLst/>
          </a:prstGeom>
        </p:spPr>
        <p:txBody>
          <a:bodyPr lIns="38100" tIns="38100" rIns="38100" bIns="38100" anchor="ctr"/>
          <a:lstStyle>
            <a:lvl1pPr marL="27728" marR="27728" algn="ctr" defTabSz="914400">
              <a:lnSpc>
                <a:spcPct val="70000"/>
              </a:lnSpc>
              <a:defRPr sz="8800"/>
            </a:lvl1pPr>
          </a:lstStyle>
          <a:p>
            <a:r>
              <a:t>					LAB</a:t>
            </a:r>
          </a:p>
        </p:txBody>
      </p:sp>
      <p:sp>
        <p:nvSpPr>
          <p:cNvPr id="318"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19"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20" name="Hypothesis Testing"/>
          <p:cNvSpPr txBox="1">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Hypothesis Testing</a:t>
            </a:r>
          </a:p>
        </p:txBody>
      </p:sp>
      <p:pic>
        <p:nvPicPr>
          <p:cNvPr id="322" name="Image" descr="Image"/>
          <p:cNvPicPr>
            <a:picLocks noChangeAspect="1"/>
          </p:cNvPicPr>
          <p:nvPr/>
        </p:nvPicPr>
        <p:blipFill>
          <a:blip r:embed="rId2">
            <a:extLst/>
          </a:blip>
          <a:stretch>
            <a:fillRect/>
          </a:stretch>
        </p:blipFill>
        <p:spPr>
          <a:xfrm>
            <a:off x="1057804" y="1445669"/>
            <a:ext cx="3841788" cy="2881341"/>
          </a:xfrm>
          <a:prstGeom prst="rect">
            <a:avLst/>
          </a:prstGeom>
          <a:ln w="25400"/>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2" name="Shape 285" descr="Shape 285"/>
          <p:cNvPicPr>
            <a:picLocks noChangeAspect="1"/>
          </p:cNvPicPr>
          <p:nvPr/>
        </p:nvPicPr>
        <p:blipFill>
          <a:blip r:embed="rId2">
            <a:extLst/>
          </a:blip>
          <a:srcRect t="5856" r="5023" b="13582"/>
          <a:stretch>
            <a:fillRect/>
          </a:stretch>
        </p:blipFill>
        <p:spPr>
          <a:xfrm>
            <a:off x="0" y="0"/>
            <a:ext cx="9347205" cy="5257800"/>
          </a:xfrm>
          <a:prstGeom prst="rect">
            <a:avLst/>
          </a:prstGeom>
          <a:ln w="12700">
            <a:miter lim="400000"/>
          </a:ln>
        </p:spPr>
      </p:pic>
      <p:pic>
        <p:nvPicPr>
          <p:cNvPr id="484" name="Shape 287" descr="Shape 287"/>
          <p:cNvPicPr>
            <a:picLocks noChangeAspect="1"/>
          </p:cNvPicPr>
          <p:nvPr/>
        </p:nvPicPr>
        <p:blipFill>
          <a:blip r:embed="rId3">
            <a:extLst/>
          </a:blip>
          <a:stretch>
            <a:fillRect/>
          </a:stretch>
        </p:blipFill>
        <p:spPr>
          <a:xfrm>
            <a:off x="8587269" y="4725172"/>
            <a:ext cx="323074" cy="323074"/>
          </a:xfrm>
          <a:prstGeom prst="rect">
            <a:avLst/>
          </a:prstGeom>
          <a:ln w="12700">
            <a:miter lim="400000"/>
          </a:ln>
        </p:spPr>
      </p:pic>
      <p:sp>
        <p:nvSpPr>
          <p:cNvPr id="485" name="Shape 288"/>
          <p:cNvSpPr txBox="1">
            <a:spLocks noGrp="1"/>
          </p:cNvSpPr>
          <p:nvPr>
            <p:ph type="sldNum" sz="quarter" idx="2"/>
          </p:nvPr>
        </p:nvSpPr>
        <p:spPr>
          <a:xfrm>
            <a:off x="8862685" y="4805281"/>
            <a:ext cx="461665" cy="45653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32</a:t>
            </a:fld>
            <a:endParaRPr/>
          </a:p>
        </p:txBody>
      </p:sp>
      <p:sp>
        <p:nvSpPr>
          <p:cNvPr id="2" name="Rectangle 1"/>
          <p:cNvSpPr/>
          <p:nvPr/>
        </p:nvSpPr>
        <p:spPr>
          <a:xfrm>
            <a:off x="0" y="81025"/>
            <a:ext cx="4875053" cy="1323439"/>
          </a:xfrm>
          <a:prstGeom prst="rect">
            <a:avLst/>
          </a:prstGeom>
        </p:spPr>
        <p:txBody>
          <a:bodyPr wrap="none">
            <a:spAutoFit/>
          </a:bodyPr>
          <a:lstStyle/>
          <a:p>
            <a:pPr algn="l"/>
            <a:r>
              <a:rPr lang="en-GB" sz="2000" dirty="0" smtClean="0"/>
              <a:t>LAB</a:t>
            </a:r>
            <a:r>
              <a:rPr lang="en-GB" sz="1400" dirty="0" smtClean="0"/>
              <a:t>:    </a:t>
            </a:r>
            <a:r>
              <a:rPr lang="en-US" sz="2000" dirty="0" smtClean="0"/>
              <a:t>dat11syd/lessons/lesson-04/lab/</a:t>
            </a:r>
          </a:p>
          <a:p>
            <a:pPr algn="l"/>
            <a:endParaRPr lang="en-US" sz="2000" dirty="0" smtClean="0"/>
          </a:p>
          <a:p>
            <a:pPr marL="342900" indent="-342900" algn="l">
              <a:buFont typeface="Arial" charset="0"/>
              <a:buChar char="•"/>
            </a:pPr>
            <a:r>
              <a:rPr lang="en-US" sz="2000" dirty="0">
                <a:solidFill>
                  <a:srgbClr val="FF0000"/>
                </a:solidFill>
              </a:rPr>
              <a:t>Lab5_Statistical_Inference</a:t>
            </a:r>
          </a:p>
          <a:p>
            <a:pPr marL="342900" indent="-342900" algn="l">
              <a:buFont typeface="Arial" charset="0"/>
              <a:buChar char="•"/>
            </a:pPr>
            <a:endParaRPr lang="en-US" sz="2000" dirty="0">
              <a:solidFill>
                <a:srgbClr val="FF0000"/>
              </a:solidFill>
            </a:endParaRPr>
          </a:p>
        </p:txBody>
      </p:sp>
      <p:sp>
        <p:nvSpPr>
          <p:cNvPr id="7" name="Shape 445"/>
          <p:cNvSpPr txBox="1"/>
          <p:nvPr/>
        </p:nvSpPr>
        <p:spPr>
          <a:xfrm>
            <a:off x="-374903" y="1148263"/>
            <a:ext cx="4572000" cy="1681454"/>
          </a:xfrm>
          <a:prstGeom prst="rect">
            <a:avLst/>
          </a:prstGeom>
          <a:ln w="12700">
            <a:miter lim="400000"/>
          </a:ln>
          <a:extLst>
            <a:ext uri="{C572A759-6A51-4108-AA02-DFA0A04FC94B}">
              <ma14:wrappingTextBoxFlag xmlns:ma14="http://schemas.microsoft.com/office/mac/drawingml/2011/main" val="1"/>
            </a:ext>
          </a:extLst>
        </p:spPr>
        <p:txBody>
          <a:bodyPr wrap="square" lIns="93456" tIns="93456" rIns="93456" bIns="93456">
            <a:spAutoFit/>
          </a:bodyPr>
          <a:lstStyle/>
          <a:p>
            <a:pPr marL="914400" lvl="1" indent="-342900" algn="l" defTabSz="934719">
              <a:spcBef>
                <a:spcPts val="1000"/>
              </a:spcBef>
              <a:buClr>
                <a:srgbClr val="000000"/>
              </a:buClr>
              <a:buSzPct val="100000"/>
              <a:buFont typeface="Helvetica"/>
              <a:buChar char="○"/>
              <a:defRPr sz="1800" b="0">
                <a:uFillTx/>
                <a:latin typeface="Proxima Nova"/>
                <a:ea typeface="Proxima Nova"/>
                <a:cs typeface="Proxima Nova"/>
                <a:sym typeface="Proxima Nova"/>
              </a:defRPr>
            </a:pPr>
            <a:r>
              <a:rPr smtClean="0"/>
              <a:t>Probability </a:t>
            </a:r>
            <a:r>
              <a:rPr dirty="0"/>
              <a:t>Density Functions</a:t>
            </a:r>
          </a:p>
          <a:p>
            <a:pPr marL="914400" lvl="1" indent="-342900" algn="l" defTabSz="934719">
              <a:spcBef>
                <a:spcPts val="1000"/>
              </a:spcBef>
              <a:buClr>
                <a:srgbClr val="000000"/>
              </a:buClr>
              <a:buSzPct val="100000"/>
              <a:buFont typeface="Helvetica"/>
              <a:buChar char="○"/>
              <a:defRPr sz="1800" b="0">
                <a:uFillTx/>
                <a:latin typeface="Proxima Nova"/>
                <a:ea typeface="Proxima Nova"/>
                <a:cs typeface="Proxima Nova"/>
                <a:sym typeface="Proxima Nova"/>
              </a:defRPr>
            </a:pPr>
            <a:r>
              <a:rPr dirty="0"/>
              <a:t>The Normal Distribution</a:t>
            </a:r>
          </a:p>
          <a:p>
            <a:pPr marL="914400" lvl="1" indent="-342900" algn="l" defTabSz="934719">
              <a:spcBef>
                <a:spcPts val="1000"/>
              </a:spcBef>
              <a:buClr>
                <a:srgbClr val="000000"/>
              </a:buClr>
              <a:buSzPct val="100000"/>
              <a:buFont typeface="Helvetica"/>
              <a:buChar char="○"/>
              <a:defRPr sz="1800" b="0">
                <a:uFillTx/>
                <a:latin typeface="Proxima Nova"/>
                <a:ea typeface="Proxima Nova"/>
                <a:cs typeface="Proxima Nova"/>
                <a:sym typeface="Proxima Nova"/>
              </a:defRPr>
            </a:pPr>
            <a:r>
              <a:rPr dirty="0"/>
              <a:t>The t-Distribution</a:t>
            </a:r>
          </a:p>
          <a:p>
            <a:pPr marL="914400" lvl="1" indent="-342900" algn="l" defTabSz="934719">
              <a:spcBef>
                <a:spcPts val="1000"/>
              </a:spcBef>
              <a:buClr>
                <a:srgbClr val="000000"/>
              </a:buClr>
              <a:buSzPct val="100000"/>
              <a:buFont typeface="Helvetica"/>
              <a:buChar char="○"/>
              <a:defRPr sz="1800" b="0">
                <a:uFillTx/>
                <a:latin typeface="Proxima Nova"/>
                <a:ea typeface="Proxima Nova"/>
                <a:cs typeface="Proxima Nova"/>
                <a:sym typeface="Proxima Nova"/>
              </a:defRPr>
            </a:pPr>
            <a:r>
              <a:rPr dirty="0"/>
              <a:t>Student's t-Test</a:t>
            </a:r>
          </a:p>
        </p:txBody>
      </p:sp>
    </p:spTree>
    <p:extLst>
      <p:ext uri="{BB962C8B-B14F-4D97-AF65-F5344CB8AC3E}">
        <p14:creationId xmlns:p14="http://schemas.microsoft.com/office/powerpoint/2010/main" val="1143262858"/>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31"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32" name="WEEK 2 Review"/>
          <p:cNvSpPr txBox="1">
            <a:spLocks noGrp="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r>
              <a:t>WEEK 2 Review</a:t>
            </a:r>
          </a:p>
        </p:txBody>
      </p:sp>
      <p:sp>
        <p:nvSpPr>
          <p:cNvPr id="333" name="DISCUSSION TIME…"/>
          <p:cNvSpPr txBox="1"/>
          <p:nvPr/>
        </p:nvSpPr>
        <p:spPr>
          <a:xfrm>
            <a:off x="347662" y="1116012"/>
            <a:ext cx="8426451" cy="3894138"/>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lstStyle/>
          <a:p>
            <a:pPr marL="27728" marR="27728" algn="l">
              <a:lnSpc>
                <a:spcPts val="7600"/>
              </a:lnSpc>
              <a:defRPr sz="7500">
                <a:solidFill>
                  <a:srgbClr val="FFFFFF"/>
                </a:solidFill>
                <a:uFill>
                  <a:solidFill>
                    <a:srgbClr val="FFFFFF"/>
                  </a:solidFill>
                </a:uFill>
              </a:defRPr>
            </a:pPr>
            <a:r>
              <a:t>DISCUSSION TIME</a:t>
            </a:r>
          </a:p>
          <a:p>
            <a:pPr marL="27728" marR="27728" algn="l">
              <a:lnSpc>
                <a:spcPct val="120000"/>
              </a:lnSpc>
              <a:defRPr sz="1800">
                <a:solidFill>
                  <a:srgbClr val="FFFFFF"/>
                </a:solidFill>
                <a:uFill>
                  <a:solidFill>
                    <a:srgbClr val="FFFFFF"/>
                  </a:solidFill>
                </a:uFill>
              </a:defRPr>
            </a:pPr>
            <a:endParaRPr/>
          </a:p>
          <a:p>
            <a:pPr marL="27728" marR="27728" algn="l">
              <a:lnSpc>
                <a:spcPct val="120000"/>
              </a:lnSpc>
              <a:defRPr sz="1800">
                <a:solidFill>
                  <a:srgbClr val="FFFFFF"/>
                </a:solidFill>
                <a:uFill>
                  <a:solidFill>
                    <a:srgbClr val="FFFFFF"/>
                  </a:solidFill>
                </a:uFill>
              </a:defRPr>
            </a:pPr>
            <a:endParaRPr sz="1900"/>
          </a:p>
          <a:p>
            <a:pPr marL="207115" marR="27728" indent="-138747" algn="l">
              <a:lnSpc>
                <a:spcPct val="120000"/>
              </a:lnSpc>
              <a:buSzPct val="69000"/>
              <a:buFont typeface="Lucida Grande"/>
              <a:buChar char="‣"/>
              <a:defRPr sz="1800">
                <a:solidFill>
                  <a:srgbClr val="FFFFFF"/>
                </a:solidFill>
                <a:uFill>
                  <a:solidFill>
                    <a:srgbClr val="FFFFFF"/>
                  </a:solidFill>
                </a:uFill>
              </a:defRPr>
            </a:pPr>
            <a:r>
              <a:rPr sz="1900"/>
              <a:t>Visualisation</a:t>
            </a:r>
          </a:p>
          <a:p>
            <a:pPr marL="207115" marR="27728" indent="-138747" algn="l">
              <a:lnSpc>
                <a:spcPct val="120000"/>
              </a:lnSpc>
              <a:buSzPct val="69000"/>
              <a:buFont typeface="Lucida Grande"/>
              <a:buChar char="‣"/>
              <a:defRPr sz="1800">
                <a:solidFill>
                  <a:srgbClr val="FFFFFF"/>
                </a:solidFill>
                <a:uFill>
                  <a:solidFill>
                    <a:srgbClr val="FFFFFF"/>
                  </a:solidFill>
                </a:uFill>
              </a:defRPr>
            </a:pPr>
            <a:r>
              <a:rPr sz="1900"/>
              <a:t>Supervised vs Unsupervised Learning</a:t>
            </a:r>
          </a:p>
          <a:p>
            <a:pPr marL="207115" marR="27728" indent="-138747" algn="l">
              <a:lnSpc>
                <a:spcPct val="120000"/>
              </a:lnSpc>
              <a:buSzPct val="69000"/>
              <a:buFont typeface="Lucida Grande"/>
              <a:buChar char="‣"/>
              <a:defRPr sz="1800">
                <a:solidFill>
                  <a:srgbClr val="FFFFFF"/>
                </a:solidFill>
                <a:uFill>
                  <a:solidFill>
                    <a:srgbClr val="FFFFFF"/>
                  </a:solidFill>
                </a:uFill>
              </a:defRPr>
            </a:pPr>
            <a:r>
              <a:rPr sz="1900"/>
              <a:t>Linear Regression</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36"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37" name="DISCUSSION TIME…"/>
          <p:cNvSpPr txBox="1">
            <a:spLocks noGrp="1"/>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7500"/>
            </a:pPr>
            <a:r>
              <a:rPr sz="7200" dirty="0"/>
              <a:t>DISCUSSION TIME</a:t>
            </a:r>
          </a:p>
          <a:p>
            <a:pPr marL="170603" marR="27728" indent="-102235">
              <a:lnSpc>
                <a:spcPct val="120000"/>
              </a:lnSpc>
              <a:buClr>
                <a:srgbClr val="000000"/>
              </a:buClr>
              <a:buSzPct val="69000"/>
              <a:buFont typeface="Lucida Grande"/>
              <a:defRPr sz="1400"/>
            </a:pPr>
            <a:endParaRPr sz="1800" dirty="0"/>
          </a:p>
          <a:p>
            <a:pPr marL="177905" marR="27728" indent="-109537">
              <a:lnSpc>
                <a:spcPct val="120000"/>
              </a:lnSpc>
              <a:buClr>
                <a:srgbClr val="000000"/>
              </a:buClr>
              <a:buSzPct val="69000"/>
              <a:buFont typeface="Lucida Grande"/>
              <a:defRPr sz="1400"/>
            </a:pPr>
            <a:r>
              <a:rPr sz="1400" dirty="0"/>
              <a:t>Logistic Regression applied to loan applications (</a:t>
            </a:r>
            <a:r>
              <a:rPr sz="1400" u="sng" dirty="0">
                <a:hlinkClick r:id="rId2"/>
              </a:rPr>
              <a:t>https://github.com/nborwankar/LearnDataScience</a:t>
            </a:r>
            <a:r>
              <a:rPr sz="1400" dirty="0"/>
              <a:t>)</a:t>
            </a:r>
          </a:p>
          <a:p>
            <a:pPr marL="170603" marR="27728" indent="-102235">
              <a:lnSpc>
                <a:spcPct val="120000"/>
              </a:lnSpc>
              <a:buClr>
                <a:srgbClr val="000000"/>
              </a:buClr>
              <a:buSzPct val="69000"/>
              <a:buFont typeface="Lucida Grande"/>
              <a:defRPr sz="1400"/>
            </a:pPr>
            <a:endParaRPr sz="1400" dirty="0"/>
          </a:p>
          <a:p>
            <a:pPr marL="177905" marR="27728" indent="-109537">
              <a:lnSpc>
                <a:spcPct val="120000"/>
              </a:lnSpc>
              <a:buClr>
                <a:srgbClr val="000000"/>
              </a:buClr>
              <a:buSzPct val="69000"/>
              <a:buFont typeface="Lucida Grande"/>
              <a:defRPr sz="1400"/>
            </a:pPr>
            <a:r>
              <a:rPr sz="1400" dirty="0"/>
              <a:t>Logistic Regression video (watch at 1.5x speed) </a:t>
            </a:r>
          </a:p>
          <a:p>
            <a:pPr marL="170603" marR="27728" indent="-102235">
              <a:lnSpc>
                <a:spcPct val="120000"/>
              </a:lnSpc>
              <a:buClr>
                <a:srgbClr val="000000"/>
              </a:buClr>
              <a:buSzPct val="69000"/>
              <a:buFont typeface="Lucida Grande"/>
              <a:defRPr sz="1400"/>
            </a:pPr>
            <a:r>
              <a:rPr sz="1200" u="sng" dirty="0">
                <a:hlinkClick r:id="rId3"/>
              </a:rPr>
              <a:t>https://www.youtube.com/watch?v=-la3q9d7AKQ</a:t>
            </a:r>
            <a:r>
              <a:rPr sz="1400" dirty="0"/>
              <a:t> </a:t>
            </a:r>
          </a:p>
          <a:p>
            <a:pPr marL="199812" marR="27728" indent="-131444">
              <a:lnSpc>
                <a:spcPct val="120000"/>
              </a:lnSpc>
              <a:buSzPct val="69000"/>
              <a:buFont typeface="Lucida Grande"/>
              <a:defRPr sz="1800"/>
            </a:pPr>
            <a:endParaRPr sz="1400" dirty="0"/>
          </a:p>
          <a:p>
            <a:pPr marL="27728" marR="27728">
              <a:lnSpc>
                <a:spcPct val="120000"/>
              </a:lnSpc>
              <a:defRPr sz="1800"/>
            </a:pPr>
            <a:r>
              <a:rPr sz="1600" dirty="0"/>
              <a:t>Odds Ratio in Logistic Regression</a:t>
            </a:r>
          </a:p>
          <a:p>
            <a:pPr marL="199812" marR="27728" indent="-131444">
              <a:lnSpc>
                <a:spcPct val="120000"/>
              </a:lnSpc>
              <a:buSzPct val="69000"/>
              <a:buFont typeface="Lucida Grande"/>
              <a:defRPr sz="1800"/>
            </a:pPr>
            <a:r>
              <a:rPr sz="1600" u="sng" dirty="0">
                <a:hlinkClick r:id="rId4"/>
              </a:rPr>
              <a:t>http://www.ats.ucla.edu/stat/mult_pkg/faq/general/odds_ratio.htm</a:t>
            </a:r>
          </a:p>
        </p:txBody>
      </p:sp>
      <p:sp>
        <p:nvSpPr>
          <p:cNvPr id="338" name="DATA SCIENCE - Week 3 Day 1"/>
          <p:cNvSpPr txBox="1">
            <a:spLocks noGrp="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r>
              <a:t>DATA SCIENCE - Week 3 Day 1</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41"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42" name="DISCUSSION TIME…"/>
          <p:cNvSpPr txBox="1">
            <a:spLocks noGrp="1"/>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t>DISCUSSION TIME</a:t>
            </a:r>
          </a:p>
          <a:p>
            <a:pPr marL="27728" marR="27728">
              <a:lnSpc>
                <a:spcPct val="120000"/>
              </a:lnSpc>
              <a:defRPr sz="1800"/>
            </a:pPr>
            <a:endParaRPr/>
          </a:p>
          <a:p>
            <a:pPr marL="27728" marR="27728">
              <a:lnSpc>
                <a:spcPct val="120000"/>
              </a:lnSpc>
              <a:defRPr sz="1800"/>
            </a:pPr>
            <a:r>
              <a:rPr sz="1900"/>
              <a:t>Homework/Course Project</a:t>
            </a:r>
          </a:p>
          <a:p>
            <a:pPr marL="207115" marR="27728" indent="-138747">
              <a:lnSpc>
                <a:spcPct val="120000"/>
              </a:lnSpc>
              <a:buSzPct val="69000"/>
              <a:buFont typeface="Lucida Grande"/>
              <a:defRPr sz="1800"/>
            </a:pPr>
            <a:r>
              <a:rPr sz="1900"/>
              <a:t>How’s Homework 1 going ?</a:t>
            </a:r>
          </a:p>
          <a:p>
            <a:pPr marL="207115" marR="27728" indent="-138747">
              <a:lnSpc>
                <a:spcPct val="120000"/>
              </a:lnSpc>
              <a:buSzPct val="69000"/>
              <a:buFont typeface="Lucida Grande"/>
              <a:defRPr sz="1800"/>
            </a:pPr>
            <a:r>
              <a:rPr sz="1900"/>
              <a:t>How are the projects going?</a:t>
            </a:r>
          </a:p>
        </p:txBody>
      </p:sp>
      <p:sp>
        <p:nvSpPr>
          <p:cNvPr id="343" name="DATA SCIENCE - Week 3 Day 1"/>
          <p:cNvSpPr txBox="1">
            <a:spLocks noGrp="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r>
              <a:t>DATA SCIENCE - Week 3 Day 1</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46"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47" name="DATA SCIENCE - Week 3 Day 1"/>
          <p:cNvSpPr txBox="1">
            <a:spLocks noGrp="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r>
              <a:t>DATA SCIENCE - Week 3 Day 1</a:t>
            </a:r>
          </a:p>
        </p:txBody>
      </p:sp>
      <p:sp>
        <p:nvSpPr>
          <p:cNvPr id="348" name="PRE-READING…"/>
          <p:cNvSpPr txBox="1">
            <a:spLocks noGrp="1"/>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t>PRE-READING</a:t>
            </a:r>
          </a:p>
          <a:p>
            <a:pPr marL="27728" marR="27728">
              <a:lnSpc>
                <a:spcPct val="120000"/>
              </a:lnSpc>
              <a:defRPr sz="1800"/>
            </a:pPr>
            <a:endParaRPr/>
          </a:p>
          <a:p>
            <a:pPr marL="27728" marR="27728">
              <a:lnSpc>
                <a:spcPct val="120000"/>
              </a:lnSpc>
              <a:defRPr sz="1200"/>
            </a:pPr>
            <a:r>
              <a:t>An Introduction to Statistical Learning</a:t>
            </a:r>
            <a:endParaRPr sz="1300"/>
          </a:p>
          <a:p>
            <a:pPr marL="210766" marR="27728" indent="-142398">
              <a:lnSpc>
                <a:spcPct val="120000"/>
              </a:lnSpc>
              <a:buSzPct val="69000"/>
              <a:buFont typeface="Lucida Grande"/>
              <a:defRPr sz="1200"/>
            </a:pPr>
            <a:r>
              <a:rPr sz="1300"/>
              <a:t>Chapter 5 - Resampling Methods</a:t>
            </a:r>
          </a:p>
          <a:p>
            <a:pPr marL="199813" marR="27728" indent="-131445">
              <a:lnSpc>
                <a:spcPct val="120000"/>
              </a:lnSpc>
              <a:buSzPct val="69000"/>
              <a:buFont typeface="Lucida Grande"/>
              <a:defRPr sz="1200"/>
            </a:pPr>
            <a:endParaRPr sz="1300"/>
          </a:p>
          <a:p>
            <a:pPr marL="27728" marR="27728">
              <a:lnSpc>
                <a:spcPct val="120000"/>
              </a:lnSpc>
              <a:defRPr sz="1200"/>
            </a:pPr>
            <a:r>
              <a:rPr sz="1300"/>
              <a:t>OR</a:t>
            </a:r>
          </a:p>
          <a:p>
            <a:pPr marL="27728" marR="27728">
              <a:lnSpc>
                <a:spcPct val="120000"/>
              </a:lnSpc>
              <a:defRPr sz="1200"/>
            </a:pPr>
            <a:endParaRPr sz="1300"/>
          </a:p>
          <a:p>
            <a:pPr marL="27728" marR="27728">
              <a:lnSpc>
                <a:spcPct val="120000"/>
              </a:lnSpc>
              <a:defRPr sz="1200"/>
            </a:pPr>
            <a:r>
              <a:rPr sz="1300"/>
              <a:t>Watch:</a:t>
            </a:r>
          </a:p>
          <a:p>
            <a:pPr marL="163300" marR="27728" indent="-94932">
              <a:lnSpc>
                <a:spcPct val="120000"/>
              </a:lnSpc>
              <a:buClr>
                <a:srgbClr val="FFFFFF"/>
              </a:buClr>
              <a:buSzPct val="69000"/>
              <a:buFont typeface="Lucida Grande"/>
              <a:defRPr sz="1200"/>
            </a:pPr>
            <a:r>
              <a:rPr sz="1300"/>
              <a:t>Cross validation </a:t>
            </a:r>
            <a:r>
              <a:rPr u="sng">
                <a:hlinkClick r:id="rId2"/>
              </a:rPr>
              <a:t>https://www.youtube.com/watch?v=CmEqvD_ov2o</a:t>
            </a:r>
            <a:endParaRPr sz="1300"/>
          </a:p>
          <a:p>
            <a:pPr marL="163300" marR="27728" indent="-94932">
              <a:lnSpc>
                <a:spcPct val="120000"/>
              </a:lnSpc>
              <a:buClr>
                <a:srgbClr val="FFFFFF"/>
              </a:buClr>
              <a:buSzPct val="69000"/>
              <a:buFont typeface="Lucida Grande"/>
              <a:defRPr sz="1200"/>
            </a:pPr>
            <a:r>
              <a:rPr sz="1300"/>
              <a:t>Bootstrapping </a:t>
            </a:r>
            <a:r>
              <a:rPr u="sng">
                <a:hlinkClick r:id="rId3"/>
              </a:rPr>
              <a:t>https://www.youtube.com/watch?v=PmKOOGVRsmc</a:t>
            </a:r>
          </a:p>
        </p:txBody>
      </p:sp>
      <p:pic>
        <p:nvPicPr>
          <p:cNvPr id="349" name="Image" descr="Image"/>
          <p:cNvPicPr>
            <a:picLocks noChangeAspect="1"/>
          </p:cNvPicPr>
          <p:nvPr/>
        </p:nvPicPr>
        <p:blipFill>
          <a:blip r:embed="rId4">
            <a:extLst/>
          </a:blip>
          <a:stretch>
            <a:fillRect/>
          </a:stretch>
        </p:blipFill>
        <p:spPr>
          <a:xfrm>
            <a:off x="6975273" y="2159568"/>
            <a:ext cx="1830334" cy="2757674"/>
          </a:xfrm>
          <a:prstGeom prst="rect">
            <a:avLst/>
          </a:prstGeom>
          <a:ln w="25400"/>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&amp; GitHub </a:t>
            </a:r>
            <a:r>
              <a:rPr lang="mr-IN" dirty="0" smtClean="0"/>
              <a:t>–</a:t>
            </a:r>
            <a:r>
              <a:rPr lang="en-US" dirty="0" smtClean="0"/>
              <a:t> 1 Pager Guide!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9413" y="0"/>
            <a:ext cx="3715429" cy="5257800"/>
          </a:xfrm>
          <a:prstGeom prst="rect">
            <a:avLst/>
          </a:prstGeom>
        </p:spPr>
      </p:pic>
      <p:sp>
        <p:nvSpPr>
          <p:cNvPr id="7" name="Rectangle 6"/>
          <p:cNvSpPr/>
          <p:nvPr/>
        </p:nvSpPr>
        <p:spPr>
          <a:xfrm>
            <a:off x="123030" y="1173638"/>
            <a:ext cx="5971507" cy="1477328"/>
          </a:xfrm>
          <a:prstGeom prst="rect">
            <a:avLst/>
          </a:prstGeom>
        </p:spPr>
        <p:txBody>
          <a:bodyPr wrap="none">
            <a:spAutoFit/>
          </a:bodyPr>
          <a:lstStyle/>
          <a:p>
            <a:pPr marL="342900" indent="-342900" algn="l">
              <a:buFont typeface="Arial" charset="0"/>
              <a:buChar char="•"/>
            </a:pPr>
            <a:r>
              <a:rPr lang="en-US" sz="1800" b="0" dirty="0" smtClean="0"/>
              <a:t>Squash the GIT confusion from last class!</a:t>
            </a:r>
          </a:p>
          <a:p>
            <a:pPr marL="342900" indent="-342900" algn="l">
              <a:buFont typeface="Arial" charset="0"/>
              <a:buChar char="•"/>
            </a:pPr>
            <a:endParaRPr lang="en-US" sz="1800" b="0" dirty="0"/>
          </a:p>
          <a:p>
            <a:pPr marL="342900" indent="-342900" algn="l">
              <a:buFont typeface="Arial" charset="0"/>
              <a:buChar char="•"/>
            </a:pPr>
            <a:r>
              <a:rPr lang="en-US" sz="1800" b="0" dirty="0" smtClean="0"/>
              <a:t>1-Pager follows through the steps clearly</a:t>
            </a:r>
          </a:p>
          <a:p>
            <a:pPr marL="342900" indent="-342900" algn="l">
              <a:buFont typeface="Arial" charset="0"/>
              <a:buChar char="•"/>
            </a:pPr>
            <a:endParaRPr lang="en-US" sz="1800" b="0" dirty="0"/>
          </a:p>
          <a:p>
            <a:pPr marL="342900" indent="-342900" algn="l">
              <a:buFont typeface="Arial" charset="0"/>
              <a:buChar char="•"/>
            </a:pPr>
            <a:r>
              <a:rPr lang="en-US" sz="1800" b="0" dirty="0" smtClean="0"/>
              <a:t>Run through this once together </a:t>
            </a:r>
            <a:r>
              <a:rPr lang="en-US" sz="1800" b="0" dirty="0" smtClean="0">
                <a:sym typeface="Wingdings"/>
              </a:rPr>
              <a:t> CRYSTAL CLEAR</a:t>
            </a:r>
            <a:endParaRPr lang="en-US" sz="1800" b="0" dirty="0"/>
          </a:p>
        </p:txBody>
      </p:sp>
    </p:spTree>
    <p:extLst>
      <p:ext uri="{BB962C8B-B14F-4D97-AF65-F5344CB8AC3E}">
        <p14:creationId xmlns:p14="http://schemas.microsoft.com/office/powerpoint/2010/main" val="308383260"/>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&amp; GitHub </a:t>
            </a:r>
            <a:r>
              <a:rPr lang="mr-IN" dirty="0" smtClean="0"/>
              <a:t>–</a:t>
            </a:r>
            <a:r>
              <a:rPr lang="en-US" dirty="0" smtClean="0"/>
              <a:t> 1 Pager Guide!</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56849"/>
          <a:stretch/>
        </p:blipFill>
        <p:spPr>
          <a:xfrm>
            <a:off x="1285568" y="934064"/>
            <a:ext cx="7347155" cy="4486476"/>
          </a:xfrm>
          <a:prstGeom prst="rect">
            <a:avLst/>
          </a:prstGeom>
        </p:spPr>
      </p:pic>
    </p:spTree>
    <p:extLst>
      <p:ext uri="{BB962C8B-B14F-4D97-AF65-F5344CB8AC3E}">
        <p14:creationId xmlns:p14="http://schemas.microsoft.com/office/powerpoint/2010/main" val="1142149276"/>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6" name="Slide Number"/>
          <p:cNvSpPr txBox="1">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a:t>
            </a:fld>
            <a:endParaRPr/>
          </a:p>
        </p:txBody>
      </p:sp>
      <p:sp>
        <p:nvSpPr>
          <p:cNvPr id="157" name="AGENDA"/>
          <p:cNvSpPr txBox="1">
            <a:spLocks noGrp="1"/>
          </p:cNvSpPr>
          <p:nvPr>
            <p:ph type="title"/>
          </p:nvPr>
        </p:nvSpPr>
        <p:spPr>
          <a:prstGeom prst="rect">
            <a:avLst/>
          </a:prstGeom>
        </p:spPr>
        <p:txBody>
          <a:bodyPr/>
          <a:lstStyle/>
          <a:p>
            <a:r>
              <a:t>AGENDA</a:t>
            </a:r>
          </a:p>
        </p:txBody>
      </p:sp>
      <p:sp>
        <p:nvSpPr>
          <p:cNvPr id="158" name="Motivation…"/>
          <p:cNvSpPr txBox="1">
            <a:spLocks noGrp="1"/>
          </p:cNvSpPr>
          <p:nvPr>
            <p:ph type="body" idx="1"/>
          </p:nvPr>
        </p:nvSpPr>
        <p:spPr>
          <a:prstGeom prst="rect">
            <a:avLst/>
          </a:prstGeom>
        </p:spPr>
        <p:txBody>
          <a:bodyPr/>
          <a:lstStyle/>
          <a:p>
            <a:pPr marL="352777" indent="-352777">
              <a:buClrTx/>
              <a:buSzPct val="100000"/>
              <a:buFontTx/>
              <a:buAutoNum type="arabicPeriod"/>
            </a:pPr>
            <a:r>
              <a:rPr dirty="0"/>
              <a:t>Motivation</a:t>
            </a:r>
          </a:p>
          <a:p>
            <a:pPr marL="352777" indent="-352777">
              <a:buClrTx/>
              <a:buSzPct val="100000"/>
              <a:buFontTx/>
              <a:buAutoNum type="arabicPeriod"/>
            </a:pPr>
            <a:r>
              <a:rPr dirty="0"/>
              <a:t>What is Logistic Regression?</a:t>
            </a:r>
          </a:p>
          <a:p>
            <a:pPr marL="352777" indent="-352777">
              <a:buClrTx/>
              <a:buSzPct val="100000"/>
              <a:buFontTx/>
              <a:buAutoNum type="arabicPeriod"/>
            </a:pPr>
            <a:r>
              <a:rPr dirty="0"/>
              <a:t>Evaluating Logistic Regression</a:t>
            </a:r>
          </a:p>
          <a:p>
            <a:pPr marL="352777" indent="-352777">
              <a:buClrTx/>
              <a:buSzPct val="100000"/>
              <a:buFontTx/>
              <a:buAutoNum type="arabicPeriod"/>
            </a:pPr>
            <a:r>
              <a:rPr lang="en-GB" dirty="0" smtClean="0">
                <a:solidFill>
                  <a:srgbClr val="00B050"/>
                </a:solidFill>
              </a:rPr>
              <a:t>Lab4a - Logistic Regression using Titanic data</a:t>
            </a:r>
          </a:p>
          <a:p>
            <a:pPr marL="352777" indent="-352777">
              <a:buClrTx/>
              <a:buSzPct val="100000"/>
              <a:buFontTx/>
              <a:buAutoNum type="arabicPeriod"/>
            </a:pPr>
            <a:r>
              <a:rPr lang="en-GB" dirty="0" smtClean="0">
                <a:solidFill>
                  <a:srgbClr val="00B050"/>
                </a:solidFill>
              </a:rPr>
              <a:t>Lab4b - </a:t>
            </a:r>
            <a:r>
              <a:rPr lang="en-GB" dirty="0" err="1" smtClean="0">
                <a:solidFill>
                  <a:srgbClr val="00B050"/>
                </a:solidFill>
              </a:rPr>
              <a:t>Jupyter</a:t>
            </a:r>
            <a:r>
              <a:rPr lang="en-GB" dirty="0" smtClean="0">
                <a:solidFill>
                  <a:srgbClr val="00B050"/>
                </a:solidFill>
              </a:rPr>
              <a:t> Notebook Practice</a:t>
            </a:r>
          </a:p>
          <a:p>
            <a:pPr marL="352777" indent="-352777">
              <a:buClrTx/>
              <a:buSzPct val="100000"/>
              <a:buFontTx/>
              <a:buAutoNum type="arabicPeriod"/>
            </a:pPr>
            <a:r>
              <a:rPr lang="en-GB" dirty="0" smtClean="0">
                <a:solidFill>
                  <a:srgbClr val="00B050"/>
                </a:solidFill>
              </a:rPr>
              <a:t>Lab5 - Statistical Inference</a:t>
            </a:r>
            <a:endParaRPr dirty="0">
              <a:solidFill>
                <a:srgbClr val="00B050"/>
              </a:solidFill>
            </a:endParaRPr>
          </a:p>
          <a:p>
            <a:pPr marL="352777" indent="-352777">
              <a:buClrTx/>
              <a:buSzPct val="100000"/>
              <a:buFontTx/>
              <a:buAutoNum type="arabicPeriod"/>
            </a:pPr>
            <a:r>
              <a:rPr dirty="0"/>
              <a:t>Homework Review</a:t>
            </a:r>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1"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164" name="Image" descr="Image"/>
          <p:cNvPicPr>
            <a:picLocks noChangeAspect="1"/>
          </p:cNvPicPr>
          <p:nvPr/>
        </p:nvPicPr>
        <p:blipFill>
          <a:blip r:embed="rId2">
            <a:extLst/>
          </a:blip>
          <a:stretch>
            <a:fillRect/>
          </a:stretch>
        </p:blipFill>
        <p:spPr>
          <a:xfrm>
            <a:off x="464964" y="0"/>
            <a:ext cx="8433147" cy="5257800"/>
          </a:xfrm>
          <a:prstGeom prst="rect">
            <a:avLst/>
          </a:prstGeom>
          <a:ln w="25400"/>
        </p:spPr>
      </p:pic>
      <p:sp>
        <p:nvSpPr>
          <p:cNvPr id="165" name="Rectangle"/>
          <p:cNvSpPr/>
          <p:nvPr/>
        </p:nvSpPr>
        <p:spPr>
          <a:xfrm>
            <a:off x="5054070" y="1240366"/>
            <a:ext cx="3888715" cy="1818317"/>
          </a:xfrm>
          <a:prstGeom prst="rect">
            <a:avLst/>
          </a:prstGeom>
          <a:solidFill>
            <a:srgbClr val="FF56F9">
              <a:alpha val="35865"/>
            </a:srgbClr>
          </a:solidFill>
          <a:ln w="50800">
            <a:solidFill>
              <a:srgbClr val="FF41F4"/>
            </a:solidFill>
            <a:custDash>
              <a:ds d="600000" sp="600000"/>
            </a:custDash>
            <a:miter lim="400000"/>
          </a:ln>
        </p:spPr>
        <p:txBody>
          <a:bodyPr lIns="50800" tIns="50800" rIns="50800" bIns="50800" anchor="ctr"/>
          <a:lstStyle/>
          <a:p>
            <a:endParaRPr/>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9"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0"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1" name="Slide Number"/>
          <p:cNvSpPr txBox="1">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a:t>
            </a:fld>
            <a:endParaRPr/>
          </a:p>
        </p:txBody>
      </p:sp>
      <p:sp>
        <p:nvSpPr>
          <p:cNvPr id="172" name="SUPERVISED LEARNING - REGRESSION &amp; CLASSIFICATION"/>
          <p:cNvSpPr txBox="1">
            <a:spLocks noGrp="1"/>
          </p:cNvSpPr>
          <p:nvPr>
            <p:ph type="title"/>
          </p:nvPr>
        </p:nvSpPr>
        <p:spPr>
          <a:prstGeom prst="rect">
            <a:avLst/>
          </a:prstGeom>
        </p:spPr>
        <p:txBody>
          <a:bodyPr/>
          <a:lstStyle>
            <a:lvl1pPr>
              <a:defRPr sz="2000"/>
            </a:lvl1pPr>
          </a:lstStyle>
          <a:p>
            <a:r>
              <a:t>SUPERVISED LEARNING - REGRESSION &amp; CLASSIFICATION</a:t>
            </a:r>
          </a:p>
        </p:txBody>
      </p:sp>
      <p:sp>
        <p:nvSpPr>
          <p:cNvPr id="173" name="If the y variable is numeric then we have a regression problem - we are trying to predict a continuous number…"/>
          <p:cNvSpPr txBox="1"/>
          <p:nvPr/>
        </p:nvSpPr>
        <p:spPr>
          <a:xfrm>
            <a:off x="454024" y="1429572"/>
            <a:ext cx="8455027" cy="20472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t>If the y variable is numeric then we have a regression problem - we are trying to predict a continuous number</a:t>
            </a:r>
          </a:p>
          <a:p>
            <a:pPr marR="65828" algn="l" defTabSz="914400">
              <a:lnSpc>
                <a:spcPts val="2400"/>
              </a:lnSpc>
              <a:spcBef>
                <a:spcPts val="700"/>
              </a:spcBef>
              <a:defRPr sz="2000" b="0"/>
            </a:pPr>
            <a:endParaRPr/>
          </a:p>
          <a:p>
            <a:pPr marR="65828" algn="l" defTabSz="914400">
              <a:lnSpc>
                <a:spcPts val="2400"/>
              </a:lnSpc>
              <a:spcBef>
                <a:spcPts val="700"/>
              </a:spcBef>
              <a:defRPr sz="2000" b="0"/>
            </a:pPr>
            <a:r>
              <a:t>If the y variable is a category (for example trying to predict a type of flower) the we have a classification problem - we are trying to classify what group that y belongs to.</a:t>
            </a:r>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78"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79" name="WHAT IS LOGISTIC REGRESSION?"/>
          <p:cNvSpPr txBox="1">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WHAT IS LOGISTIC REGRESSION?</a:t>
            </a:r>
          </a:p>
        </p:txBody>
      </p:sp>
      <p:sp>
        <p:nvSpPr>
          <p:cNvPr id="180" name="DATA SCIENCE PART TIME COURSE"/>
          <p:cNvSpPr txBox="1">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2311</TotalTime>
  <Words>1032</Words>
  <Application>Microsoft Macintosh PowerPoint</Application>
  <PresentationFormat>Custom</PresentationFormat>
  <Paragraphs>219</Paragraphs>
  <Slides>36</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36</vt:i4>
      </vt:variant>
    </vt:vector>
  </HeadingPairs>
  <TitlesOfParts>
    <vt:vector size="47" baseType="lpstr">
      <vt:lpstr>Bitter</vt:lpstr>
      <vt:lpstr>Gill Sans</vt:lpstr>
      <vt:lpstr>Helvetica</vt:lpstr>
      <vt:lpstr>Helvetica Neue</vt:lpstr>
      <vt:lpstr>Lucida Grande</vt:lpstr>
      <vt:lpstr>Proxima Nova</vt:lpstr>
      <vt:lpstr>Times</vt:lpstr>
      <vt:lpstr>Trebuchet MS</vt:lpstr>
      <vt:lpstr>Wingdings</vt:lpstr>
      <vt:lpstr>Arial</vt:lpstr>
      <vt:lpstr>White</vt:lpstr>
      <vt:lpstr>Welcome to General Assembly</vt:lpstr>
      <vt:lpstr>DATA SCIENCE  10 WEEK PART TIME COURSE  Week 3 - Logistic Regression</vt:lpstr>
      <vt:lpstr>Course  Plan</vt:lpstr>
      <vt:lpstr>Git &amp; GitHub – 1 Pager Guide!</vt:lpstr>
      <vt:lpstr>Git &amp; GitHub – 1 Pager Guide!</vt:lpstr>
      <vt:lpstr>AGENDA</vt:lpstr>
      <vt:lpstr>PowerPoint Presentation</vt:lpstr>
      <vt:lpstr>SUPERVISED LEARNING - REGRESSION &amp; CLASSIFICATION</vt:lpstr>
      <vt:lpstr>WHAT IS LOGISTIC REGRESSION?</vt:lpstr>
      <vt:lpstr>LOGISTIC REGRESSION</vt:lpstr>
      <vt:lpstr>LOGISTIC REGRESSION</vt:lpstr>
      <vt:lpstr>LOGISTIC REGRESSION</vt:lpstr>
      <vt:lpstr>LOGISTIC REGRESSION</vt:lpstr>
      <vt:lpstr>LOGISTIC REGRESSION</vt:lpstr>
      <vt:lpstr>EVALUATING LOGISTIC REGRESSION</vt:lpstr>
      <vt:lpstr>How to Classify Using Probability?</vt:lpstr>
      <vt:lpstr>PowerPoint Presentation</vt:lpstr>
      <vt:lpstr>Accuracy of a Classification Model</vt:lpstr>
      <vt:lpstr>Accuracy of a Classification Model</vt:lpstr>
      <vt:lpstr>Knowledge Check</vt:lpstr>
      <vt:lpstr>CONFUSION MATRIX</vt:lpstr>
      <vt:lpstr>RECEIVER OPERATING CHARACTERISTIC (ROC)</vt:lpstr>
      <vt:lpstr>RECEIVER OPERATING CHARACTERISTIC (ROC)</vt:lpstr>
      <vt:lpstr>RECEIVER OPERATING CHARACTERISTIC (ROC) - AREA UNDER THE CURVE(AUC)</vt:lpstr>
      <vt:lpstr>LOGISTIC REGRESSION - WALKTHROUGH NOTEBOOK</vt:lpstr>
      <vt:lpstr>Data Set:  Titanic Survival</vt:lpstr>
      <vt:lpstr>Dummy Variables</vt:lpstr>
      <vt:lpstr>Logistic Regression Modelling – reference reading</vt:lpstr>
      <vt:lpstr>PowerPoint Presentation</vt:lpstr>
      <vt:lpstr>PowerPoint Presentation</vt:lpstr>
      <vt:lpstr>     LAB</vt:lpstr>
      <vt:lpstr>PowerPoint Presentation</vt:lpstr>
      <vt:lpstr>PowerPoint Presentation</vt:lpstr>
      <vt:lpstr>DISCUSSION TIME  Logistic Regression applied to loan applications (https://github.com/nborwankar/LearnDataScience)  Logistic Regression video (watch at 1.5x speed)  https://www.youtube.com/watch?v=-la3q9d7AKQ   Odds Ratio in Logistic Regression http://www.ats.ucla.edu/stat/mult_pkg/faq/general/odds_ratio.htm</vt:lpstr>
      <vt:lpstr>DISCUSSION TIME  Homework/Course Project How’s Homework 1 going ? How are the projects going?</vt:lpstr>
      <vt:lpstr>PRE-READING  An Introduction to Statistical Learning Chapter 5 - Resampling Methods  OR  Watch: Cross validation https://www.youtube.com/watch?v=CmEqvD_ov2o Bootstrapping https://www.youtube.com/watch?v=PmKOOGVRsmc</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10 WEEK PART TIME COURSE  Week 3 - Logistic Regression</dc:title>
  <cp:lastModifiedBy>Microsoft Office User</cp:lastModifiedBy>
  <cp:revision>34</cp:revision>
  <cp:lastPrinted>2018-03-07T06:33:42Z</cp:lastPrinted>
  <dcterms:modified xsi:type="dcterms:W3CDTF">2018-03-07T06:33:54Z</dcterms:modified>
</cp:coreProperties>
</file>